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3"/>
  </p:notesMasterIdLst>
  <p:sldIdLst>
    <p:sldId id="256" r:id="rId5"/>
    <p:sldId id="257" r:id="rId6"/>
    <p:sldId id="258" r:id="rId7"/>
    <p:sldId id="259" r:id="rId8"/>
    <p:sldId id="261" r:id="rId9"/>
    <p:sldId id="260" r:id="rId10"/>
    <p:sldId id="263" r:id="rId11"/>
    <p:sldId id="264" r:id="rId1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047572-7B30-90C8-76E4-83E0D56FC43F}" v="67" dt="2024-07-09T07:57:29.89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94"/>
    <p:restoredTop sz="94628"/>
  </p:normalViewPr>
  <p:slideViewPr>
    <p:cSldViewPr snapToGrid="0">
      <p:cViewPr varScale="1">
        <p:scale>
          <a:sx n="81" d="100"/>
          <a:sy n="81" d="100"/>
        </p:scale>
        <p:origin x="917"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石井　太祐" userId="S::taiishii_ncc.go.jp#ext#@ncgmh.onmicrosoft.com::042f3a77-9d09-4ab3-a6a0-3518ae42e56a" providerId="AD" clId="Web-{DD047572-7B30-90C8-76E4-83E0D56FC43F}"/>
    <pc:docChg chg="modSld">
      <pc:chgData name="石井　太祐" userId="S::taiishii_ncc.go.jp#ext#@ncgmh.onmicrosoft.com::042f3a77-9d09-4ab3-a6a0-3518ae42e56a" providerId="AD" clId="Web-{DD047572-7B30-90C8-76E4-83E0D56FC43F}" dt="2024-07-09T07:57:29.891" v="59"/>
      <pc:docMkLst>
        <pc:docMk/>
      </pc:docMkLst>
      <pc:sldChg chg="modSp">
        <pc:chgData name="石井　太祐" userId="S::taiishii_ncc.go.jp#ext#@ncgmh.onmicrosoft.com::042f3a77-9d09-4ab3-a6a0-3518ae42e56a" providerId="AD" clId="Web-{DD047572-7B30-90C8-76E4-83E0D56FC43F}" dt="2024-07-09T07:57:29.891" v="59"/>
        <pc:sldMkLst>
          <pc:docMk/>
          <pc:sldMk cId="836632915" sldId="263"/>
        </pc:sldMkLst>
        <pc:graphicFrameChg chg="mod modGraphic">
          <ac:chgData name="石井　太祐" userId="S::taiishii_ncc.go.jp#ext#@ncgmh.onmicrosoft.com::042f3a77-9d09-4ab3-a6a0-3518ae42e56a" providerId="AD" clId="Web-{DD047572-7B30-90C8-76E4-83E0D56FC43F}" dt="2024-07-09T07:57:29.891" v="59"/>
          <ac:graphicFrameMkLst>
            <pc:docMk/>
            <pc:sldMk cId="836632915" sldId="263"/>
            <ac:graphicFrameMk id="5" creationId="{1A9D9D31-2C5F-7ED4-15BF-61763B6F434B}"/>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Users\taisuke\Library\CloudStorage\Dropbox\&#32113;&#35336;\&#22269;&#12363;&#12441;&#12435;\NDB\6NC_NDB\NDB&#35215;&#23450;&#28436;&#25216;&#30906;&#35469;&#29992;.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2"/>
          <c:order val="0"/>
          <c:tx>
            <c:strRef>
              <c:f>患者数比較_再確認後!$E$2</c:f>
              <c:strCache>
                <c:ptCount val="1"/>
                <c:pt idx="0">
                  <c:v>院内がん登録推計治療患者数</c:v>
                </c:pt>
              </c:strCache>
            </c:strRef>
          </c:tx>
          <c:spPr>
            <a:solidFill>
              <a:schemeClr val="accent3"/>
            </a:solidFill>
            <a:ln>
              <a:noFill/>
            </a:ln>
            <a:effectLst/>
          </c:spPr>
          <c:invertIfNegative val="0"/>
          <c:cat>
            <c:strRef>
              <c:f>患者数比較_再確認後!$B$3:$B$8</c:f>
              <c:strCache>
                <c:ptCount val="6"/>
                <c:pt idx="0">
                  <c:v>胃がん</c:v>
                </c:pt>
                <c:pt idx="1">
                  <c:v>大腸がん</c:v>
                </c:pt>
                <c:pt idx="2">
                  <c:v>肺がん</c:v>
                </c:pt>
                <c:pt idx="3">
                  <c:v>肝がん</c:v>
                </c:pt>
                <c:pt idx="4">
                  <c:v>乳がん</c:v>
                </c:pt>
                <c:pt idx="5">
                  <c:v>子宮体がん</c:v>
                </c:pt>
              </c:strCache>
            </c:strRef>
          </c:cat>
          <c:val>
            <c:numRef>
              <c:f>患者数比較_再確認後!$E$3:$E$8</c:f>
              <c:numCache>
                <c:formatCode>#,##0_ </c:formatCode>
                <c:ptCount val="6"/>
                <c:pt idx="0">
                  <c:v>145640.58202438772</c:v>
                </c:pt>
                <c:pt idx="1">
                  <c:v>224715.66771009957</c:v>
                </c:pt>
                <c:pt idx="2">
                  <c:v>171084</c:v>
                </c:pt>
                <c:pt idx="3">
                  <c:v>35503</c:v>
                </c:pt>
                <c:pt idx="4">
                  <c:v>484047</c:v>
                </c:pt>
                <c:pt idx="5">
                  <c:v>22697</c:v>
                </c:pt>
              </c:numCache>
            </c:numRef>
          </c:val>
          <c:extLst>
            <c:ext xmlns:c16="http://schemas.microsoft.com/office/drawing/2014/chart" uri="{C3380CC4-5D6E-409C-BE32-E72D297353CC}">
              <c16:uniqueId val="{00000000-8F26-7C45-8AD6-24B89AD96582}"/>
            </c:ext>
          </c:extLst>
        </c:ser>
        <c:ser>
          <c:idx val="3"/>
          <c:order val="1"/>
          <c:tx>
            <c:strRef>
              <c:f>患者数比較_再確認後!$F$2</c:f>
              <c:strCache>
                <c:ptCount val="1"/>
                <c:pt idx="0">
                  <c:v>NDB結果</c:v>
                </c:pt>
              </c:strCache>
            </c:strRef>
          </c:tx>
          <c:spPr>
            <a:solidFill>
              <a:schemeClr val="accent4"/>
            </a:solidFill>
            <a:ln>
              <a:noFill/>
            </a:ln>
            <a:effectLst/>
          </c:spPr>
          <c:invertIfNegative val="0"/>
          <c:cat>
            <c:strRef>
              <c:f>患者数比較_再確認後!$B$3:$B$8</c:f>
              <c:strCache>
                <c:ptCount val="6"/>
                <c:pt idx="0">
                  <c:v>胃がん</c:v>
                </c:pt>
                <c:pt idx="1">
                  <c:v>大腸がん</c:v>
                </c:pt>
                <c:pt idx="2">
                  <c:v>肺がん</c:v>
                </c:pt>
                <c:pt idx="3">
                  <c:v>肝がん</c:v>
                </c:pt>
                <c:pt idx="4">
                  <c:v>乳がん</c:v>
                </c:pt>
                <c:pt idx="5">
                  <c:v>子宮体がん</c:v>
                </c:pt>
              </c:strCache>
            </c:strRef>
          </c:cat>
          <c:val>
            <c:numRef>
              <c:f>患者数比較_再確認後!$F$3:$F$8</c:f>
              <c:numCache>
                <c:formatCode>#,##0_ </c:formatCode>
                <c:ptCount val="6"/>
                <c:pt idx="0">
                  <c:v>176912</c:v>
                </c:pt>
                <c:pt idx="1">
                  <c:v>235389</c:v>
                </c:pt>
                <c:pt idx="2">
                  <c:v>210149</c:v>
                </c:pt>
                <c:pt idx="3">
                  <c:v>59389</c:v>
                </c:pt>
                <c:pt idx="4">
                  <c:v>534080</c:v>
                </c:pt>
                <c:pt idx="5">
                  <c:v>26172</c:v>
                </c:pt>
              </c:numCache>
            </c:numRef>
          </c:val>
          <c:extLst>
            <c:ext xmlns:c16="http://schemas.microsoft.com/office/drawing/2014/chart" uri="{C3380CC4-5D6E-409C-BE32-E72D297353CC}">
              <c16:uniqueId val="{00000001-8F26-7C45-8AD6-24B89AD96582}"/>
            </c:ext>
          </c:extLst>
        </c:ser>
        <c:dLbls>
          <c:showLegendKey val="0"/>
          <c:showVal val="0"/>
          <c:showCatName val="0"/>
          <c:showSerName val="0"/>
          <c:showPercent val="0"/>
          <c:showBubbleSize val="0"/>
        </c:dLbls>
        <c:gapWidth val="219"/>
        <c:overlap val="-27"/>
        <c:axId val="1600493455"/>
        <c:axId val="1595855375"/>
      </c:barChart>
      <c:catAx>
        <c:axId val="160049345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eiryo UI" panose="020B0604030504040204" pitchFamily="34" charset="-128"/>
                <a:ea typeface="Meiryo UI" panose="020B0604030504040204" pitchFamily="34" charset="-128"/>
                <a:cs typeface="+mn-cs"/>
              </a:defRPr>
            </a:pPr>
            <a:endParaRPr lang="ja-JP"/>
          </a:p>
        </c:txPr>
        <c:crossAx val="1595855375"/>
        <c:crosses val="autoZero"/>
        <c:auto val="1"/>
        <c:lblAlgn val="ctr"/>
        <c:lblOffset val="100"/>
        <c:noMultiLvlLbl val="0"/>
      </c:catAx>
      <c:valAx>
        <c:axId val="1595855375"/>
        <c:scaling>
          <c:orientation val="minMax"/>
        </c:scaling>
        <c:delete val="0"/>
        <c:axPos val="l"/>
        <c:majorGridlines>
          <c:spPr>
            <a:ln w="9525" cap="flat" cmpd="sng" algn="ctr">
              <a:solidFill>
                <a:schemeClr val="tx1">
                  <a:lumMod val="15000"/>
                  <a:lumOff val="85000"/>
                </a:schemeClr>
              </a:solidFill>
              <a:round/>
            </a:ln>
            <a:effectLst/>
          </c:spPr>
        </c:majorGridlines>
        <c:numFmt formatCode="#,##0_ "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eiryo UI" panose="020B0604030504040204" pitchFamily="34" charset="-128"/>
                <a:ea typeface="Meiryo UI" panose="020B0604030504040204" pitchFamily="34" charset="-128"/>
                <a:cs typeface="+mn-cs"/>
              </a:defRPr>
            </a:pPr>
            <a:endParaRPr lang="ja-JP"/>
          </a:p>
        </c:txPr>
        <c:crossAx val="160049345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eiryo UI" panose="020B0604030504040204" pitchFamily="34" charset="-128"/>
              <a:ea typeface="Meiryo UI" panose="020B0604030504040204" pitchFamily="34"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latin typeface="Meiryo UI" panose="020B0604030504040204" pitchFamily="34" charset="-128"/>
          <a:ea typeface="Meiryo UI" panose="020B0604030504040204" pitchFamily="34" charset="-128"/>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524999-3E83-D345-B0B7-5E3970B7777E}" type="datetimeFigureOut">
              <a:rPr kumimoji="1" lang="ja-JP" altLang="en-US" smtClean="0"/>
              <a:t>2024/7/9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97EE33-B186-BF49-9AC6-9960036CE016}" type="slidenum">
              <a:rPr kumimoji="1" lang="ja-JP" altLang="en-US" smtClean="0"/>
              <a:t>‹#›</a:t>
            </a:fld>
            <a:endParaRPr kumimoji="1" lang="ja-JP" altLang="en-US"/>
          </a:p>
        </p:txBody>
      </p:sp>
    </p:spTree>
    <p:extLst>
      <p:ext uri="{BB962C8B-B14F-4D97-AF65-F5344CB8AC3E}">
        <p14:creationId xmlns:p14="http://schemas.microsoft.com/office/powerpoint/2010/main" val="362317531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再発患者は新規再発数と前年以前に再発して治療を受けながら生存している数</a:t>
            </a:r>
            <a:r>
              <a:rPr kumimoji="1" lang="en-US" altLang="ja-JP" dirty="0"/>
              <a:t>+</a:t>
            </a:r>
            <a:r>
              <a:rPr kumimoji="1" lang="ja-JP" altLang="en-US"/>
              <a:t>前年以前に再発して治療を受けずに生存している数がある。</a:t>
            </a:r>
            <a:endParaRPr kumimoji="1" lang="en-US" altLang="ja-JP" dirty="0"/>
          </a:p>
          <a:p>
            <a:r>
              <a:rPr kumimoji="1" lang="ja-JP" altLang="en-US"/>
              <a:t>→治療中とすれば治療のない再発患者以外は捕捉できる</a:t>
            </a:r>
          </a:p>
        </p:txBody>
      </p:sp>
      <p:sp>
        <p:nvSpPr>
          <p:cNvPr id="4" name="スライド番号プレースホルダー 3"/>
          <p:cNvSpPr>
            <a:spLocks noGrp="1"/>
          </p:cNvSpPr>
          <p:nvPr>
            <p:ph type="sldNum" sz="quarter" idx="5"/>
          </p:nvPr>
        </p:nvSpPr>
        <p:spPr/>
        <p:txBody>
          <a:bodyPr/>
          <a:lstStyle/>
          <a:p>
            <a:fld id="{E497EE33-B186-BF49-9AC6-9960036CE016}" type="slidenum">
              <a:rPr kumimoji="1" lang="ja-JP" altLang="en-US" smtClean="0"/>
              <a:t>2</a:t>
            </a:fld>
            <a:endParaRPr kumimoji="1" lang="ja-JP" altLang="en-US"/>
          </a:p>
        </p:txBody>
      </p:sp>
    </p:spTree>
    <p:extLst>
      <p:ext uri="{BB962C8B-B14F-4D97-AF65-F5344CB8AC3E}">
        <p14:creationId xmlns:p14="http://schemas.microsoft.com/office/powerpoint/2010/main" val="832433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2015</a:t>
            </a:r>
            <a:r>
              <a:rPr kumimoji="1" lang="ja-JP" altLang="en-US"/>
              <a:t>年以前：拠点のみ</a:t>
            </a:r>
            <a:endParaRPr kumimoji="1" lang="en-US" altLang="ja-JP" dirty="0"/>
          </a:p>
          <a:p>
            <a:r>
              <a:rPr kumimoji="1" lang="en-US" altLang="ja-JP" dirty="0"/>
              <a:t>2016</a:t>
            </a:r>
            <a:r>
              <a:rPr kumimoji="1" lang="ja-JP" altLang="en-US"/>
              <a:t>年：拠点</a:t>
            </a:r>
            <a:r>
              <a:rPr kumimoji="1" lang="en-US" altLang="ja-JP" dirty="0"/>
              <a:t>+</a:t>
            </a:r>
            <a:r>
              <a:rPr kumimoji="1" lang="ja-JP" altLang="en-US"/>
              <a:t>都道府県推薦</a:t>
            </a:r>
            <a:endParaRPr kumimoji="1" lang="en-US" altLang="ja-JP" dirty="0"/>
          </a:p>
          <a:p>
            <a:r>
              <a:rPr kumimoji="1" lang="en-US" altLang="ja-JP" dirty="0"/>
              <a:t>2017</a:t>
            </a:r>
            <a:r>
              <a:rPr kumimoji="1" lang="ja-JP" altLang="en-US"/>
              <a:t>年以降：拠点</a:t>
            </a:r>
            <a:r>
              <a:rPr kumimoji="1" lang="en-US" altLang="ja-JP" dirty="0"/>
              <a:t>+</a:t>
            </a:r>
            <a:r>
              <a:rPr kumimoji="1" lang="ja-JP" altLang="en-US"/>
              <a:t>都道府県推薦</a:t>
            </a:r>
            <a:r>
              <a:rPr kumimoji="1" lang="en-US" altLang="ja-JP" dirty="0"/>
              <a:t>+</a:t>
            </a:r>
            <a:r>
              <a:rPr kumimoji="1" lang="ja-JP" altLang="en-US"/>
              <a:t>任意</a:t>
            </a:r>
          </a:p>
        </p:txBody>
      </p:sp>
      <p:sp>
        <p:nvSpPr>
          <p:cNvPr id="4" name="スライド番号プレースホルダー 3"/>
          <p:cNvSpPr>
            <a:spLocks noGrp="1"/>
          </p:cNvSpPr>
          <p:nvPr>
            <p:ph type="sldNum" sz="quarter" idx="5"/>
          </p:nvPr>
        </p:nvSpPr>
        <p:spPr/>
        <p:txBody>
          <a:bodyPr/>
          <a:lstStyle/>
          <a:p>
            <a:fld id="{E497EE33-B186-BF49-9AC6-9960036CE016}" type="slidenum">
              <a:rPr kumimoji="1" lang="ja-JP" altLang="en-US" smtClean="0"/>
              <a:t>4</a:t>
            </a:fld>
            <a:endParaRPr kumimoji="1" lang="ja-JP" altLang="en-US"/>
          </a:p>
        </p:txBody>
      </p:sp>
    </p:spTree>
    <p:extLst>
      <p:ext uri="{BB962C8B-B14F-4D97-AF65-F5344CB8AC3E}">
        <p14:creationId xmlns:p14="http://schemas.microsoft.com/office/powerpoint/2010/main" val="26939816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85E165-EB96-32AD-D85C-7698B12C45F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F40CC3D-387A-C508-A972-817F442EC5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62C70ACE-0871-A2F4-4456-356B5D6A339A}"/>
              </a:ext>
            </a:extLst>
          </p:cNvPr>
          <p:cNvSpPr>
            <a:spLocks noGrp="1"/>
          </p:cNvSpPr>
          <p:nvPr>
            <p:ph type="dt" sz="half" idx="10"/>
          </p:nvPr>
        </p:nvSpPr>
        <p:spPr/>
        <p:txBody>
          <a:bodyPr/>
          <a:lstStyle/>
          <a:p>
            <a:fld id="{292AFD1B-93C9-0E41-87C8-E5C9A924F709}" type="datetime1">
              <a:rPr kumimoji="1" lang="ja-JP" altLang="en-US" smtClean="0"/>
              <a:t>2024/7/9</a:t>
            </a:fld>
            <a:endParaRPr kumimoji="1" lang="ja-JP" altLang="en-US"/>
          </a:p>
        </p:txBody>
      </p:sp>
      <p:sp>
        <p:nvSpPr>
          <p:cNvPr id="5" name="フッター プレースホルダー 4">
            <a:extLst>
              <a:ext uri="{FF2B5EF4-FFF2-40B4-BE49-F238E27FC236}">
                <a16:creationId xmlns:a16="http://schemas.microsoft.com/office/drawing/2014/main" id="{B779875B-06C2-F98F-BFD0-A9C2FC9C498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086C73D-66FE-B69C-14DB-01CB1E218076}"/>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504696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846978-DF10-151D-716D-9D679895EDE2}"/>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9BEFDD1-3192-DB73-218A-2F23E26F873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04E0909-6559-4F81-FD09-6846E5E8E357}"/>
              </a:ext>
            </a:extLst>
          </p:cNvPr>
          <p:cNvSpPr>
            <a:spLocks noGrp="1"/>
          </p:cNvSpPr>
          <p:nvPr>
            <p:ph type="dt" sz="half" idx="10"/>
          </p:nvPr>
        </p:nvSpPr>
        <p:spPr/>
        <p:txBody>
          <a:bodyPr/>
          <a:lstStyle/>
          <a:p>
            <a:fld id="{99CDC297-60A2-3C45-B8F8-22D6610F9F05}" type="datetime1">
              <a:rPr kumimoji="1" lang="ja-JP" altLang="en-US" smtClean="0"/>
              <a:t>2024/7/9</a:t>
            </a:fld>
            <a:endParaRPr kumimoji="1" lang="ja-JP" altLang="en-US"/>
          </a:p>
        </p:txBody>
      </p:sp>
      <p:sp>
        <p:nvSpPr>
          <p:cNvPr id="5" name="フッター プレースホルダー 4">
            <a:extLst>
              <a:ext uri="{FF2B5EF4-FFF2-40B4-BE49-F238E27FC236}">
                <a16:creationId xmlns:a16="http://schemas.microsoft.com/office/drawing/2014/main" id="{2FCDEB82-AAC2-85E2-8826-F396F4EA80E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C811AA0-5000-ECE7-28E1-E89DD1898335}"/>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2114874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050EAF46-BC48-BFAE-0CA4-3120EE2EAED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94A5F5D-1877-5E25-4CDA-BC4667835F11}"/>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58A321F-7A01-1984-4255-2E9C71308277}"/>
              </a:ext>
            </a:extLst>
          </p:cNvPr>
          <p:cNvSpPr>
            <a:spLocks noGrp="1"/>
          </p:cNvSpPr>
          <p:nvPr>
            <p:ph type="dt" sz="half" idx="10"/>
          </p:nvPr>
        </p:nvSpPr>
        <p:spPr/>
        <p:txBody>
          <a:bodyPr/>
          <a:lstStyle/>
          <a:p>
            <a:fld id="{CEBF9CFA-B8B2-0945-8A49-5C2CCA563CC4}" type="datetime1">
              <a:rPr kumimoji="1" lang="ja-JP" altLang="en-US" smtClean="0"/>
              <a:t>2024/7/9</a:t>
            </a:fld>
            <a:endParaRPr kumimoji="1" lang="ja-JP" altLang="en-US"/>
          </a:p>
        </p:txBody>
      </p:sp>
      <p:sp>
        <p:nvSpPr>
          <p:cNvPr id="5" name="フッター プレースホルダー 4">
            <a:extLst>
              <a:ext uri="{FF2B5EF4-FFF2-40B4-BE49-F238E27FC236}">
                <a16:creationId xmlns:a16="http://schemas.microsoft.com/office/drawing/2014/main" id="{D4048D92-29B8-7609-8D7E-497A7A7F8BB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DEFC863-8145-1F36-61B4-D49C9759D7FA}"/>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2189456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1AA0EA-9031-2ED0-52DC-BEE473DFA4F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3CFFEDF-2380-0633-DB8F-8F8ACB441E85}"/>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619F7A7-0124-5BF7-7751-E651B196C490}"/>
              </a:ext>
            </a:extLst>
          </p:cNvPr>
          <p:cNvSpPr>
            <a:spLocks noGrp="1"/>
          </p:cNvSpPr>
          <p:nvPr>
            <p:ph type="dt" sz="half" idx="10"/>
          </p:nvPr>
        </p:nvSpPr>
        <p:spPr/>
        <p:txBody>
          <a:bodyPr/>
          <a:lstStyle/>
          <a:p>
            <a:fld id="{F104B9A5-2555-5549-A902-F513715737EC}" type="datetime1">
              <a:rPr kumimoji="1" lang="ja-JP" altLang="en-US" smtClean="0"/>
              <a:t>2024/7/9</a:t>
            </a:fld>
            <a:endParaRPr kumimoji="1" lang="ja-JP" altLang="en-US"/>
          </a:p>
        </p:txBody>
      </p:sp>
      <p:sp>
        <p:nvSpPr>
          <p:cNvPr id="5" name="フッター プレースホルダー 4">
            <a:extLst>
              <a:ext uri="{FF2B5EF4-FFF2-40B4-BE49-F238E27FC236}">
                <a16:creationId xmlns:a16="http://schemas.microsoft.com/office/drawing/2014/main" id="{2601A041-EEAD-4233-34C6-5C05D2A5353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CDE7202-E459-23E6-FB19-539C476B1999}"/>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2152098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1FCAD8-9955-4D0A-456E-57F63113936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D00AE59-9949-A264-0BD9-8DFB5EEC8E9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ADD7A19-CC03-645C-9BAB-9D036C6B1E24}"/>
              </a:ext>
            </a:extLst>
          </p:cNvPr>
          <p:cNvSpPr>
            <a:spLocks noGrp="1"/>
          </p:cNvSpPr>
          <p:nvPr>
            <p:ph type="dt" sz="half" idx="10"/>
          </p:nvPr>
        </p:nvSpPr>
        <p:spPr/>
        <p:txBody>
          <a:bodyPr/>
          <a:lstStyle/>
          <a:p>
            <a:fld id="{8E336D62-10B5-A249-8E61-0476AF2861BB}" type="datetime1">
              <a:rPr kumimoji="1" lang="ja-JP" altLang="en-US" smtClean="0"/>
              <a:t>2024/7/9</a:t>
            </a:fld>
            <a:endParaRPr kumimoji="1" lang="ja-JP" altLang="en-US"/>
          </a:p>
        </p:txBody>
      </p:sp>
      <p:sp>
        <p:nvSpPr>
          <p:cNvPr id="5" name="フッター プレースホルダー 4">
            <a:extLst>
              <a:ext uri="{FF2B5EF4-FFF2-40B4-BE49-F238E27FC236}">
                <a16:creationId xmlns:a16="http://schemas.microsoft.com/office/drawing/2014/main" id="{F09A633D-0725-BF89-3F0C-2A9D97B048B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98F0CFA-F180-0896-47BA-1597D80F9898}"/>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651494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8363B65-E40A-53FB-3EFC-959A64A90FA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C55F66E-1B66-9A01-04B5-53B8CA786018}"/>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30C2B88-E803-E148-9FED-59BD3FE376C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95BFC4D1-E47A-2E14-02C7-8C655B7392E5}"/>
              </a:ext>
            </a:extLst>
          </p:cNvPr>
          <p:cNvSpPr>
            <a:spLocks noGrp="1"/>
          </p:cNvSpPr>
          <p:nvPr>
            <p:ph type="dt" sz="half" idx="10"/>
          </p:nvPr>
        </p:nvSpPr>
        <p:spPr/>
        <p:txBody>
          <a:bodyPr/>
          <a:lstStyle/>
          <a:p>
            <a:fld id="{5ECC4887-0B39-1348-9088-EF25756543AC}" type="datetime1">
              <a:rPr kumimoji="1" lang="ja-JP" altLang="en-US" smtClean="0"/>
              <a:t>2024/7/9</a:t>
            </a:fld>
            <a:endParaRPr kumimoji="1" lang="ja-JP" altLang="en-US"/>
          </a:p>
        </p:txBody>
      </p:sp>
      <p:sp>
        <p:nvSpPr>
          <p:cNvPr id="6" name="フッター プレースホルダー 5">
            <a:extLst>
              <a:ext uri="{FF2B5EF4-FFF2-40B4-BE49-F238E27FC236}">
                <a16:creationId xmlns:a16="http://schemas.microsoft.com/office/drawing/2014/main" id="{36BAAB1B-9C64-B6C3-79CC-41C71A68C80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8D24CF4-B612-2C92-273D-A3B4E81B7279}"/>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618012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96B0F79-4462-AC86-8AEF-49D64B917132}"/>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9C3DD34-B1C9-3EC4-E0AD-ECE475FE3E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A4F46320-5088-FCFE-122D-01CFB49AAD72}"/>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5EA1857-9D11-01B3-C8B3-EE9B98C73A2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43632DE0-5B89-7FC0-6A7D-ACE2EF563D82}"/>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AA45DCD4-60A1-9C6A-48AE-54E9093B14AC}"/>
              </a:ext>
            </a:extLst>
          </p:cNvPr>
          <p:cNvSpPr>
            <a:spLocks noGrp="1"/>
          </p:cNvSpPr>
          <p:nvPr>
            <p:ph type="dt" sz="half" idx="10"/>
          </p:nvPr>
        </p:nvSpPr>
        <p:spPr/>
        <p:txBody>
          <a:bodyPr/>
          <a:lstStyle/>
          <a:p>
            <a:fld id="{5C64514D-5DE8-5A43-8C8D-A2C8F576CA73}" type="datetime1">
              <a:rPr kumimoji="1" lang="ja-JP" altLang="en-US" smtClean="0"/>
              <a:t>2024/7/9</a:t>
            </a:fld>
            <a:endParaRPr kumimoji="1" lang="ja-JP" altLang="en-US"/>
          </a:p>
        </p:txBody>
      </p:sp>
      <p:sp>
        <p:nvSpPr>
          <p:cNvPr id="8" name="フッター プレースホルダー 7">
            <a:extLst>
              <a:ext uri="{FF2B5EF4-FFF2-40B4-BE49-F238E27FC236}">
                <a16:creationId xmlns:a16="http://schemas.microsoft.com/office/drawing/2014/main" id="{11B24E96-DC73-0805-34FA-ED0DC41F1046}"/>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FDAEEAE8-3B3C-7EB8-91AF-D08F631FEB4F}"/>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19026824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33A0A1C-DD99-C771-DAA2-C0A4C28004C2}"/>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350631A5-95D9-4314-78C1-9D7E1F8D8481}"/>
              </a:ext>
            </a:extLst>
          </p:cNvPr>
          <p:cNvSpPr>
            <a:spLocks noGrp="1"/>
          </p:cNvSpPr>
          <p:nvPr>
            <p:ph type="dt" sz="half" idx="10"/>
          </p:nvPr>
        </p:nvSpPr>
        <p:spPr/>
        <p:txBody>
          <a:bodyPr/>
          <a:lstStyle/>
          <a:p>
            <a:fld id="{3801F8DB-7376-E046-8418-AEA9C466071F}" type="datetime1">
              <a:rPr kumimoji="1" lang="ja-JP" altLang="en-US" smtClean="0"/>
              <a:t>2024/7/9</a:t>
            </a:fld>
            <a:endParaRPr kumimoji="1" lang="ja-JP" altLang="en-US"/>
          </a:p>
        </p:txBody>
      </p:sp>
      <p:sp>
        <p:nvSpPr>
          <p:cNvPr id="4" name="フッター プレースホルダー 3">
            <a:extLst>
              <a:ext uri="{FF2B5EF4-FFF2-40B4-BE49-F238E27FC236}">
                <a16:creationId xmlns:a16="http://schemas.microsoft.com/office/drawing/2014/main" id="{1804C506-DE2E-AF09-E888-DA1108D48902}"/>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377258D2-86C5-3279-6802-311C5D986496}"/>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2845901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F143C13-2AF6-2AE3-C2FA-B64BC88C7A24}"/>
              </a:ext>
            </a:extLst>
          </p:cNvPr>
          <p:cNvSpPr>
            <a:spLocks noGrp="1"/>
          </p:cNvSpPr>
          <p:nvPr>
            <p:ph type="dt" sz="half" idx="10"/>
          </p:nvPr>
        </p:nvSpPr>
        <p:spPr/>
        <p:txBody>
          <a:bodyPr/>
          <a:lstStyle/>
          <a:p>
            <a:fld id="{579BBADC-C936-3940-A104-84A76F6E5C22}" type="datetime1">
              <a:rPr kumimoji="1" lang="ja-JP" altLang="en-US" smtClean="0"/>
              <a:t>2024/7/9</a:t>
            </a:fld>
            <a:endParaRPr kumimoji="1" lang="ja-JP" altLang="en-US"/>
          </a:p>
        </p:txBody>
      </p:sp>
      <p:sp>
        <p:nvSpPr>
          <p:cNvPr id="3" name="フッター プレースホルダー 2">
            <a:extLst>
              <a:ext uri="{FF2B5EF4-FFF2-40B4-BE49-F238E27FC236}">
                <a16:creationId xmlns:a16="http://schemas.microsoft.com/office/drawing/2014/main" id="{F18289EF-9A9C-083F-67FF-50CB4581F8E2}"/>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8816CA7-7DFD-0C7C-9433-EDF40528ED9D}"/>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1289183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1259CD-D8E7-61F9-6F9E-E6043E96BA4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16587F9-2046-69A3-F4E7-902A88B6864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067F156E-C306-6F84-E9F7-0B03CA5709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A582338-C266-DC86-5A3E-E663127AFBC6}"/>
              </a:ext>
            </a:extLst>
          </p:cNvPr>
          <p:cNvSpPr>
            <a:spLocks noGrp="1"/>
          </p:cNvSpPr>
          <p:nvPr>
            <p:ph type="dt" sz="half" idx="10"/>
          </p:nvPr>
        </p:nvSpPr>
        <p:spPr/>
        <p:txBody>
          <a:bodyPr/>
          <a:lstStyle/>
          <a:p>
            <a:fld id="{AEBA24ED-DFDD-7A4E-A1B5-53A7A5DB5A20}" type="datetime1">
              <a:rPr kumimoji="1" lang="ja-JP" altLang="en-US" smtClean="0"/>
              <a:t>2024/7/9</a:t>
            </a:fld>
            <a:endParaRPr kumimoji="1" lang="ja-JP" altLang="en-US"/>
          </a:p>
        </p:txBody>
      </p:sp>
      <p:sp>
        <p:nvSpPr>
          <p:cNvPr id="6" name="フッター プレースホルダー 5">
            <a:extLst>
              <a:ext uri="{FF2B5EF4-FFF2-40B4-BE49-F238E27FC236}">
                <a16:creationId xmlns:a16="http://schemas.microsoft.com/office/drawing/2014/main" id="{190AC206-DDAB-AB80-5340-0FDB2035EB2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DF218F1-DC17-F409-2F45-D455C5D6B987}"/>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1769664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7C1C819-1606-19A0-8408-6B2AE1BFFDB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70BA38D6-748E-C794-5348-9EA1689410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40186E3B-BF3D-7BEB-1EDB-08962CE9D0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90E0D8A-4A80-CC9E-4514-62EB77EBA651}"/>
              </a:ext>
            </a:extLst>
          </p:cNvPr>
          <p:cNvSpPr>
            <a:spLocks noGrp="1"/>
          </p:cNvSpPr>
          <p:nvPr>
            <p:ph type="dt" sz="half" idx="10"/>
          </p:nvPr>
        </p:nvSpPr>
        <p:spPr/>
        <p:txBody>
          <a:bodyPr/>
          <a:lstStyle/>
          <a:p>
            <a:fld id="{9A695985-7774-6845-A22A-24D0C36DDD0C}" type="datetime1">
              <a:rPr kumimoji="1" lang="ja-JP" altLang="en-US" smtClean="0"/>
              <a:t>2024/7/9</a:t>
            </a:fld>
            <a:endParaRPr kumimoji="1" lang="ja-JP" altLang="en-US"/>
          </a:p>
        </p:txBody>
      </p:sp>
      <p:sp>
        <p:nvSpPr>
          <p:cNvPr id="6" name="フッター プレースホルダー 5">
            <a:extLst>
              <a:ext uri="{FF2B5EF4-FFF2-40B4-BE49-F238E27FC236}">
                <a16:creationId xmlns:a16="http://schemas.microsoft.com/office/drawing/2014/main" id="{B0EF4350-5FC1-0D85-E2F5-0E067A31AFC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B243E58-C3B8-F3A2-6338-7156515450D3}"/>
              </a:ext>
            </a:extLst>
          </p:cNvPr>
          <p:cNvSpPr>
            <a:spLocks noGrp="1"/>
          </p:cNvSpPr>
          <p:nvPr>
            <p:ph type="sldNum" sz="quarter" idx="12"/>
          </p:nvPr>
        </p:nvSpPr>
        <p:spPr/>
        <p:txBody>
          <a:body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3279666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CC7C1ED-3D74-3760-E98F-59FF25090F0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28873F2-A748-590E-3446-F56F5B1DA7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B0B7144-CFA9-2DC9-14F2-164BCC359EA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761356-9FF0-A043-A000-B39417F5E9AF}" type="datetime1">
              <a:rPr kumimoji="1" lang="ja-JP" altLang="en-US" smtClean="0"/>
              <a:t>2024/7/9</a:t>
            </a:fld>
            <a:endParaRPr kumimoji="1" lang="ja-JP" altLang="en-US"/>
          </a:p>
        </p:txBody>
      </p:sp>
      <p:sp>
        <p:nvSpPr>
          <p:cNvPr id="5" name="フッター プレースホルダー 4">
            <a:extLst>
              <a:ext uri="{FF2B5EF4-FFF2-40B4-BE49-F238E27FC236}">
                <a16:creationId xmlns:a16="http://schemas.microsoft.com/office/drawing/2014/main" id="{9AB6AEA6-B234-5678-C00C-B72CD772749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B31747A7-FFCF-7F29-C377-364DC1D12B3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09802C-F34A-4A41-BCFA-483915B5FDF0}" type="slidenum">
              <a:rPr kumimoji="1" lang="ja-JP" altLang="en-US" smtClean="0"/>
              <a:t>‹#›</a:t>
            </a:fld>
            <a:endParaRPr kumimoji="1" lang="ja-JP" altLang="en-US"/>
          </a:p>
        </p:txBody>
      </p:sp>
    </p:spTree>
    <p:extLst>
      <p:ext uri="{BB962C8B-B14F-4D97-AF65-F5344CB8AC3E}">
        <p14:creationId xmlns:p14="http://schemas.microsoft.com/office/powerpoint/2010/main" val="17314268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jhcr-cs.ganjoho.jp/hbcrtable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E4C7E77-192E-D5E8-0605-6828B4B8A94D}"/>
              </a:ext>
            </a:extLst>
          </p:cNvPr>
          <p:cNvSpPr>
            <a:spLocks noGrp="1"/>
          </p:cNvSpPr>
          <p:nvPr>
            <p:ph type="ctrTitle"/>
          </p:nvPr>
        </p:nvSpPr>
        <p:spPr>
          <a:xfrm>
            <a:off x="857955" y="1214438"/>
            <a:ext cx="10476089" cy="2387600"/>
          </a:xfrm>
        </p:spPr>
        <p:txBody>
          <a:bodyPr>
            <a:normAutofit/>
          </a:bodyPr>
          <a:lstStyle/>
          <a:p>
            <a:r>
              <a:rPr lang="ja-JP" altLang="en-US" dirty="0">
                <a:latin typeface="Meiryo UI" panose="020B0604030504040204" pitchFamily="34" charset="-128"/>
                <a:ea typeface="Meiryo UI" panose="020B0604030504040204" pitchFamily="34" charset="-128"/>
              </a:rPr>
              <a:t>結果解釈</a:t>
            </a:r>
            <a:br>
              <a:rPr lang="en-US" altLang="ja-JP" dirty="0">
                <a:latin typeface="Meiryo UI" panose="020B0604030504040204" pitchFamily="34" charset="-128"/>
                <a:ea typeface="Meiryo UI" panose="020B0604030504040204" pitchFamily="34" charset="-128"/>
              </a:rPr>
            </a:br>
            <a:r>
              <a:rPr lang="en-US" altLang="ja-JP" sz="4900" dirty="0">
                <a:latin typeface="Meiryo UI" panose="020B0604030504040204" pitchFamily="34" charset="-128"/>
                <a:ea typeface="Meiryo UI" panose="020B0604030504040204" pitchFamily="34" charset="-128"/>
              </a:rPr>
              <a:t>(</a:t>
            </a:r>
            <a:r>
              <a:rPr lang="ja-JP" altLang="en-US" sz="4900" dirty="0">
                <a:latin typeface="Meiryo UI" panose="020B0604030504040204" pitchFamily="34" charset="-128"/>
                <a:ea typeface="Meiryo UI" panose="020B0604030504040204" pitchFamily="34" charset="-128"/>
              </a:rPr>
              <a:t>胃、大腸、肝、肺、乳、子宮体がん</a:t>
            </a:r>
            <a:r>
              <a:rPr lang="en-US" altLang="ja-JP" sz="4900" dirty="0">
                <a:latin typeface="Meiryo UI" panose="020B0604030504040204" pitchFamily="34" charset="-128"/>
                <a:ea typeface="Meiryo UI" panose="020B0604030504040204" pitchFamily="34" charset="-128"/>
              </a:rPr>
              <a:t>)</a:t>
            </a:r>
            <a:endParaRPr kumimoji="1" lang="ja-JP" altLang="en-US" dirty="0">
              <a:latin typeface="Meiryo UI" panose="020B0604030504040204" pitchFamily="34" charset="-128"/>
              <a:ea typeface="Meiryo UI" panose="020B0604030504040204" pitchFamily="34" charset="-128"/>
            </a:endParaRPr>
          </a:p>
        </p:txBody>
      </p:sp>
      <p:sp>
        <p:nvSpPr>
          <p:cNvPr id="3" name="字幕 2">
            <a:extLst>
              <a:ext uri="{FF2B5EF4-FFF2-40B4-BE49-F238E27FC236}">
                <a16:creationId xmlns:a16="http://schemas.microsoft.com/office/drawing/2014/main" id="{F23CB016-8E5A-AE03-C90B-EE16F9D31709}"/>
              </a:ext>
            </a:extLst>
          </p:cNvPr>
          <p:cNvSpPr>
            <a:spLocks noGrp="1"/>
          </p:cNvSpPr>
          <p:nvPr>
            <p:ph type="subTitle" idx="1"/>
          </p:nvPr>
        </p:nvSpPr>
        <p:spPr/>
        <p:txBody>
          <a:bodyPr/>
          <a:lstStyle/>
          <a:p>
            <a:endParaRPr kumimoji="1" lang="ja-JP" altLang="en-US"/>
          </a:p>
        </p:txBody>
      </p:sp>
    </p:spTree>
    <p:extLst>
      <p:ext uri="{BB962C8B-B14F-4D97-AF65-F5344CB8AC3E}">
        <p14:creationId xmlns:p14="http://schemas.microsoft.com/office/powerpoint/2010/main" val="1257148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621FFC4-E88B-F0EF-BA7E-2E69D1388B5B}"/>
              </a:ext>
            </a:extLst>
          </p:cNvPr>
          <p:cNvSpPr>
            <a:spLocks noGrp="1"/>
          </p:cNvSpPr>
          <p:nvPr>
            <p:ph type="title"/>
          </p:nvPr>
        </p:nvSpPr>
        <p:spPr>
          <a:xfrm>
            <a:off x="0" y="0"/>
            <a:ext cx="10515600" cy="764428"/>
          </a:xfrm>
        </p:spPr>
        <p:txBody>
          <a:bodyPr>
            <a:normAutofit/>
          </a:bodyPr>
          <a:lstStyle/>
          <a:p>
            <a:r>
              <a:rPr kumimoji="1" lang="en-US" altLang="ja-JP" sz="4000" dirty="0">
                <a:latin typeface="Meiryo UI" panose="020B0604030504040204" pitchFamily="34" charset="-128"/>
                <a:ea typeface="Meiryo UI" panose="020B0604030504040204" pitchFamily="34" charset="-128"/>
              </a:rPr>
              <a:t>NDB</a:t>
            </a:r>
            <a:r>
              <a:rPr kumimoji="1" lang="ja-JP" altLang="en-US" sz="4000">
                <a:latin typeface="Meiryo UI" panose="020B0604030504040204" pitchFamily="34" charset="-128"/>
                <a:ea typeface="Meiryo UI" panose="020B0604030504040204" pitchFamily="34" charset="-128"/>
              </a:rPr>
              <a:t>データの結果</a:t>
            </a:r>
          </a:p>
        </p:txBody>
      </p:sp>
      <p:sp>
        <p:nvSpPr>
          <p:cNvPr id="3" name="コンテンツ プレースホルダー 2">
            <a:extLst>
              <a:ext uri="{FF2B5EF4-FFF2-40B4-BE49-F238E27FC236}">
                <a16:creationId xmlns:a16="http://schemas.microsoft.com/office/drawing/2014/main" id="{78B19552-FA82-2B9E-86B1-0299DA381838}"/>
              </a:ext>
            </a:extLst>
          </p:cNvPr>
          <p:cNvSpPr>
            <a:spLocks noGrp="1"/>
          </p:cNvSpPr>
          <p:nvPr>
            <p:ph idx="1"/>
          </p:nvPr>
        </p:nvSpPr>
        <p:spPr>
          <a:xfrm>
            <a:off x="204395" y="914400"/>
            <a:ext cx="11876443" cy="5262563"/>
          </a:xfrm>
        </p:spPr>
        <p:txBody>
          <a:bodyPr/>
          <a:lstStyle/>
          <a:p>
            <a:r>
              <a:rPr lang="ja-JP" altLang="en-US">
                <a:latin typeface="Meiryo UI" panose="020B0604030504040204" pitchFamily="34" charset="-128"/>
                <a:ea typeface="Meiryo UI" panose="020B0604030504040204" pitchFamily="34" charset="-128"/>
              </a:rPr>
              <a:t>レセプトデータのため、保険診療の実施件数からの患者数計算</a:t>
            </a:r>
            <a:endParaRPr lang="en-US" altLang="ja-JP" dirty="0">
              <a:latin typeface="Meiryo UI" panose="020B0604030504040204" pitchFamily="34" charset="-128"/>
              <a:ea typeface="Meiryo UI" panose="020B0604030504040204" pitchFamily="34" charset="-128"/>
            </a:endParaRPr>
          </a:p>
          <a:p>
            <a:r>
              <a:rPr kumimoji="1" lang="en-US" altLang="ja-JP" dirty="0">
                <a:latin typeface="Meiryo UI" panose="020B0604030504040204" pitchFamily="34" charset="-128"/>
                <a:ea typeface="Meiryo UI" panose="020B0604030504040204" pitchFamily="34" charset="-128"/>
              </a:rPr>
              <a:t>NDB</a:t>
            </a:r>
            <a:r>
              <a:rPr kumimoji="1" lang="ja-JP" altLang="en-US">
                <a:latin typeface="Meiryo UI" panose="020B0604030504040204" pitchFamily="34" charset="-128"/>
                <a:ea typeface="Meiryo UI" panose="020B0604030504040204" pitchFamily="34" charset="-128"/>
              </a:rPr>
              <a:t>データによるがん患者数結果</a:t>
            </a:r>
            <a:endParaRPr kumimoji="1" lang="en-US" altLang="ja-JP" dirty="0">
              <a:latin typeface="Meiryo UI" panose="020B0604030504040204" pitchFamily="34" charset="-128"/>
              <a:ea typeface="Meiryo UI" panose="020B0604030504040204" pitchFamily="34" charset="-128"/>
            </a:endParaRPr>
          </a:p>
          <a:p>
            <a:pPr marL="733425" indent="-457200">
              <a:buFont typeface="Wingdings" pitchFamily="2" charset="2"/>
              <a:buChar char="Ø"/>
            </a:pPr>
            <a:r>
              <a:rPr kumimoji="1" lang="ja-JP" altLang="en-US">
                <a:latin typeface="Meiryo UI" panose="020B0604030504040204" pitchFamily="34" charset="-128"/>
                <a:ea typeface="Meiryo UI" panose="020B0604030504040204" pitchFamily="34" charset="-128"/>
              </a:rPr>
              <a:t>定義</a:t>
            </a:r>
            <a:r>
              <a:rPr kumimoji="1" lang="en-US" altLang="ja-JP" dirty="0">
                <a:latin typeface="Meiryo UI" panose="020B0604030504040204" pitchFamily="34" charset="-128"/>
                <a:ea typeface="Meiryo UI" panose="020B0604030504040204" pitchFamily="34" charset="-128"/>
              </a:rPr>
              <a:t>1,2: </a:t>
            </a:r>
            <a:r>
              <a:rPr kumimoji="1" lang="ja-JP" altLang="en-US">
                <a:latin typeface="Meiryo UI" panose="020B0604030504040204" pitchFamily="34" charset="-128"/>
                <a:ea typeface="Meiryo UI" panose="020B0604030504040204" pitchFamily="34" charset="-128"/>
              </a:rPr>
              <a:t>がんの病名</a:t>
            </a:r>
            <a:r>
              <a:rPr kumimoji="1" lang="en-US" altLang="ja-JP" dirty="0">
                <a:latin typeface="Meiryo UI" panose="020B0604030504040204" pitchFamily="34" charset="-128"/>
                <a:ea typeface="Meiryo UI" panose="020B0604030504040204" pitchFamily="34" charset="-128"/>
              </a:rPr>
              <a:t>(</a:t>
            </a:r>
            <a:r>
              <a:rPr lang="ja-JP" altLang="en-US">
                <a:latin typeface="Meiryo UI" panose="020B0604030504040204" pitchFamily="34" charset="-128"/>
                <a:ea typeface="Meiryo UI" panose="020B0604030504040204" pitchFamily="34" charset="-128"/>
              </a:rPr>
              <a:t>主病名</a:t>
            </a:r>
            <a:r>
              <a:rPr lang="en-US" altLang="ja-JP" dirty="0">
                <a:latin typeface="Meiryo UI" panose="020B0604030504040204" pitchFamily="34" charset="-128"/>
                <a:ea typeface="Meiryo UI" panose="020B0604030504040204" pitchFamily="34" charset="-128"/>
              </a:rPr>
              <a:t> or </a:t>
            </a:r>
            <a:r>
              <a:rPr lang="ja-JP" altLang="en-US">
                <a:latin typeface="Meiryo UI" panose="020B0604030504040204" pitchFamily="34" charset="-128"/>
                <a:ea typeface="Meiryo UI" panose="020B0604030504040204" pitchFamily="34" charset="-128"/>
              </a:rPr>
              <a:t>病名</a:t>
            </a:r>
            <a:r>
              <a:rPr kumimoji="1" lang="ja-JP" altLang="en-US">
                <a:latin typeface="Meiryo UI" panose="020B0604030504040204" pitchFamily="34" charset="-128"/>
                <a:ea typeface="Meiryo UI" panose="020B0604030504040204" pitchFamily="34" charset="-128"/>
              </a:rPr>
              <a:t>）</a:t>
            </a:r>
            <a:endParaRPr kumimoji="1" lang="en-US" altLang="ja-JP" dirty="0">
              <a:latin typeface="Meiryo UI" panose="020B0604030504040204" pitchFamily="34" charset="-128"/>
              <a:ea typeface="Meiryo UI" panose="020B0604030504040204" pitchFamily="34" charset="-128"/>
            </a:endParaRPr>
          </a:p>
          <a:p>
            <a:pPr marL="757238" indent="0">
              <a:buNone/>
            </a:pPr>
            <a:r>
              <a:rPr kumimoji="1" lang="en-US" altLang="ja-JP" dirty="0">
                <a:latin typeface="Meiryo UI" panose="020B0604030504040204" pitchFamily="34" charset="-128"/>
                <a:ea typeface="Meiryo UI" panose="020B0604030504040204" pitchFamily="34" charset="-128"/>
              </a:rPr>
              <a:t>=</a:t>
            </a:r>
            <a:r>
              <a:rPr kumimoji="1" lang="ja-JP" altLang="en-US">
                <a:latin typeface="Meiryo UI" panose="020B0604030504040204" pitchFamily="34" charset="-128"/>
                <a:ea typeface="Meiryo UI" panose="020B0604030504040204" pitchFamily="34" charset="-128"/>
              </a:rPr>
              <a:t>新規罹患</a:t>
            </a:r>
            <a:r>
              <a:rPr kumimoji="1" lang="en-US" altLang="ja-JP" dirty="0">
                <a:latin typeface="Meiryo UI" panose="020B0604030504040204" pitchFamily="34" charset="-128"/>
                <a:ea typeface="Meiryo UI" panose="020B0604030504040204" pitchFamily="34" charset="-128"/>
              </a:rPr>
              <a:t>+</a:t>
            </a:r>
            <a:r>
              <a:rPr kumimoji="1" lang="ja-JP" altLang="en-US">
                <a:latin typeface="Meiryo UI" panose="020B0604030504040204" pitchFamily="34" charset="-128"/>
                <a:ea typeface="Meiryo UI" panose="020B0604030504040204" pitchFamily="34" charset="-128"/>
              </a:rPr>
              <a:t>対象期間以前から継続治療中</a:t>
            </a:r>
            <a:r>
              <a:rPr kumimoji="1" lang="en-US" altLang="ja-JP" dirty="0">
                <a:latin typeface="Meiryo UI" panose="020B0604030504040204" pitchFamily="34" charset="-128"/>
                <a:ea typeface="Meiryo UI" panose="020B0604030504040204" pitchFamily="34" charset="-128"/>
              </a:rPr>
              <a:t>+</a:t>
            </a:r>
            <a:r>
              <a:rPr kumimoji="1" lang="en-US" altLang="ja-JP" dirty="0">
                <a:solidFill>
                  <a:srgbClr val="C00000"/>
                </a:solidFill>
                <a:latin typeface="Meiryo UI" panose="020B0604030504040204" pitchFamily="34" charset="-128"/>
                <a:ea typeface="Meiryo UI" panose="020B0604030504040204" pitchFamily="34" charset="-128"/>
              </a:rPr>
              <a:t>(</a:t>
            </a:r>
            <a:r>
              <a:rPr kumimoji="1" lang="ja-JP" altLang="en-US">
                <a:solidFill>
                  <a:srgbClr val="C00000"/>
                </a:solidFill>
                <a:latin typeface="Meiryo UI" panose="020B0604030504040204" pitchFamily="34" charset="-128"/>
                <a:ea typeface="Meiryo UI" panose="020B0604030504040204" pitchFamily="34" charset="-128"/>
              </a:rPr>
              <a:t>治療後</a:t>
            </a:r>
            <a:r>
              <a:rPr kumimoji="1" lang="en-US" altLang="ja-JP" dirty="0">
                <a:solidFill>
                  <a:srgbClr val="C00000"/>
                </a:solidFill>
                <a:latin typeface="Meiryo UI" panose="020B0604030504040204" pitchFamily="34" charset="-128"/>
                <a:ea typeface="Meiryo UI" panose="020B0604030504040204" pitchFamily="34" charset="-128"/>
              </a:rPr>
              <a:t>)</a:t>
            </a:r>
            <a:r>
              <a:rPr kumimoji="1" lang="ja-JP" altLang="en-US">
                <a:solidFill>
                  <a:srgbClr val="C00000"/>
                </a:solidFill>
                <a:latin typeface="Meiryo UI" panose="020B0604030504040204" pitchFamily="34" charset="-128"/>
                <a:ea typeface="Meiryo UI" panose="020B0604030504040204" pitchFamily="34" charset="-128"/>
              </a:rPr>
              <a:t>経過観察のみ</a:t>
            </a:r>
            <a:br>
              <a:rPr kumimoji="1" lang="en-US" altLang="ja-JP" dirty="0">
                <a:solidFill>
                  <a:srgbClr val="C00000"/>
                </a:solidFill>
                <a:latin typeface="Meiryo UI" panose="020B0604030504040204" pitchFamily="34" charset="-128"/>
                <a:ea typeface="Meiryo UI" panose="020B0604030504040204" pitchFamily="34" charset="-128"/>
              </a:rPr>
            </a:br>
            <a:r>
              <a:rPr kumimoji="1" lang="en-US" altLang="ja-JP" dirty="0">
                <a:solidFill>
                  <a:srgbClr val="C00000"/>
                </a:solidFill>
                <a:latin typeface="Meiryo UI" panose="020B0604030504040204" pitchFamily="34" charset="-128"/>
                <a:ea typeface="Meiryo UI" panose="020B0604030504040204" pitchFamily="34" charset="-128"/>
              </a:rPr>
              <a:t>+</a:t>
            </a:r>
            <a:r>
              <a:rPr lang="ja-JP" altLang="en-US">
                <a:solidFill>
                  <a:srgbClr val="C00000"/>
                </a:solidFill>
                <a:latin typeface="Meiryo UI" panose="020B0604030504040204" pitchFamily="34" charset="-128"/>
                <a:ea typeface="Meiryo UI" panose="020B0604030504040204" pitchFamily="34" charset="-128"/>
              </a:rPr>
              <a:t>がんの既往</a:t>
            </a:r>
            <a:r>
              <a:rPr lang="en-US" altLang="ja-JP" dirty="0">
                <a:solidFill>
                  <a:srgbClr val="C00000"/>
                </a:solidFill>
                <a:latin typeface="Meiryo UI" panose="020B0604030504040204" pitchFamily="34" charset="-128"/>
                <a:ea typeface="Meiryo UI" panose="020B0604030504040204" pitchFamily="34" charset="-128"/>
              </a:rPr>
              <a:t>(</a:t>
            </a:r>
            <a:r>
              <a:rPr lang="ja-JP" altLang="en-US">
                <a:solidFill>
                  <a:srgbClr val="C00000"/>
                </a:solidFill>
                <a:latin typeface="Meiryo UI" panose="020B0604030504040204" pitchFamily="34" charset="-128"/>
                <a:ea typeface="Meiryo UI" panose="020B0604030504040204" pitchFamily="34" charset="-128"/>
              </a:rPr>
              <a:t>経過観察も終了</a:t>
            </a:r>
            <a:r>
              <a:rPr lang="en-US" altLang="ja-JP" dirty="0">
                <a:solidFill>
                  <a:srgbClr val="C00000"/>
                </a:solidFill>
                <a:latin typeface="Meiryo UI" panose="020B0604030504040204" pitchFamily="34" charset="-128"/>
                <a:ea typeface="Meiryo UI" panose="020B0604030504040204" pitchFamily="34" charset="-128"/>
              </a:rPr>
              <a:t>)</a:t>
            </a:r>
            <a:r>
              <a:rPr kumimoji="1" lang="en-US" altLang="ja-JP" dirty="0">
                <a:solidFill>
                  <a:srgbClr val="C00000"/>
                </a:solidFill>
                <a:latin typeface="Meiryo UI" panose="020B0604030504040204" pitchFamily="34" charset="-128"/>
                <a:ea typeface="Meiryo UI" panose="020B0604030504040204" pitchFamily="34" charset="-128"/>
              </a:rPr>
              <a:t>+</a:t>
            </a:r>
            <a:r>
              <a:rPr kumimoji="1" lang="ja-JP" altLang="en-US">
                <a:solidFill>
                  <a:srgbClr val="C00000"/>
                </a:solidFill>
                <a:latin typeface="Meiryo UI" panose="020B0604030504040204" pitchFamily="34" charset="-128"/>
                <a:ea typeface="Meiryo UI" panose="020B0604030504040204" pitchFamily="34" charset="-128"/>
              </a:rPr>
              <a:t>再発</a:t>
            </a:r>
            <a:endParaRPr kumimoji="1" lang="en-US" altLang="ja-JP" dirty="0">
              <a:solidFill>
                <a:srgbClr val="C00000"/>
              </a:solidFill>
              <a:latin typeface="Meiryo UI" panose="020B0604030504040204" pitchFamily="34" charset="-128"/>
              <a:ea typeface="Meiryo UI" panose="020B0604030504040204" pitchFamily="34" charset="-128"/>
            </a:endParaRPr>
          </a:p>
          <a:p>
            <a:pPr marL="757238" indent="-458788">
              <a:buFont typeface="Wingdings" pitchFamily="2" charset="2"/>
              <a:buChar char="Ø"/>
            </a:pPr>
            <a:r>
              <a:rPr kumimoji="1" lang="ja-JP" altLang="en-US">
                <a:latin typeface="Meiryo UI" panose="020B0604030504040204" pitchFamily="34" charset="-128"/>
                <a:ea typeface="Meiryo UI" panose="020B0604030504040204" pitchFamily="34" charset="-128"/>
              </a:rPr>
              <a:t>定義</a:t>
            </a:r>
            <a:r>
              <a:rPr kumimoji="1" lang="en-US" altLang="ja-JP" dirty="0">
                <a:latin typeface="Meiryo UI" panose="020B0604030504040204" pitchFamily="34" charset="-128"/>
                <a:ea typeface="Meiryo UI" panose="020B0604030504040204" pitchFamily="34" charset="-128"/>
              </a:rPr>
              <a:t>3: </a:t>
            </a:r>
            <a:r>
              <a:rPr kumimoji="1" lang="ja-JP" altLang="en-US">
                <a:latin typeface="Meiryo UI" panose="020B0604030504040204" pitchFamily="34" charset="-128"/>
                <a:ea typeface="Meiryo UI" panose="020B0604030504040204" pitchFamily="34" charset="-128"/>
              </a:rPr>
              <a:t>病名</a:t>
            </a:r>
            <a:r>
              <a:rPr kumimoji="1" lang="en-US" altLang="ja-JP" dirty="0">
                <a:latin typeface="Meiryo UI" panose="020B0604030504040204" pitchFamily="34" charset="-128"/>
                <a:ea typeface="Meiryo UI" panose="020B0604030504040204" pitchFamily="34" charset="-128"/>
              </a:rPr>
              <a:t> &amp; </a:t>
            </a:r>
            <a:r>
              <a:rPr kumimoji="1" lang="ja-JP" altLang="en-US">
                <a:latin typeface="Meiryo UI" panose="020B0604030504040204" pitchFamily="34" charset="-128"/>
                <a:ea typeface="Meiryo UI" panose="020B0604030504040204" pitchFamily="34" charset="-128"/>
              </a:rPr>
              <a:t>がんに対する治療</a:t>
            </a:r>
            <a:r>
              <a:rPr kumimoji="1" lang="en-US" altLang="ja-JP" dirty="0">
                <a:latin typeface="Meiryo UI" panose="020B0604030504040204" pitchFamily="34" charset="-128"/>
                <a:ea typeface="Meiryo UI" panose="020B0604030504040204" pitchFamily="34" charset="-128"/>
              </a:rPr>
              <a:t>(</a:t>
            </a:r>
            <a:r>
              <a:rPr kumimoji="1" lang="ja-JP" altLang="en-US">
                <a:latin typeface="Meiryo UI" panose="020B0604030504040204" pitchFamily="34" charset="-128"/>
                <a:ea typeface="Meiryo UI" panose="020B0604030504040204" pitchFamily="34" charset="-128"/>
              </a:rPr>
              <a:t>手術・化学療法・放射線・緩和</a:t>
            </a:r>
            <a:r>
              <a:rPr kumimoji="1" lang="en-US" altLang="ja-JP" dirty="0">
                <a:latin typeface="Meiryo UI" panose="020B0604030504040204" pitchFamily="34" charset="-128"/>
                <a:ea typeface="Meiryo UI" panose="020B0604030504040204" pitchFamily="34" charset="-128"/>
              </a:rPr>
              <a:t>)</a:t>
            </a:r>
          </a:p>
          <a:p>
            <a:pPr marL="757238" indent="0">
              <a:buNone/>
            </a:pPr>
            <a:r>
              <a:rPr lang="en-US" altLang="ja-JP" dirty="0">
                <a:latin typeface="Meiryo UI" panose="020B0604030504040204" pitchFamily="34" charset="-128"/>
                <a:ea typeface="Meiryo UI" panose="020B0604030504040204" pitchFamily="34" charset="-128"/>
              </a:rPr>
              <a:t>=</a:t>
            </a:r>
            <a:r>
              <a:rPr kumimoji="1" lang="ja-JP" altLang="en-US">
                <a:latin typeface="Meiryo UI" panose="020B0604030504040204" pitchFamily="34" charset="-128"/>
                <a:ea typeface="Meiryo UI" panose="020B0604030504040204" pitchFamily="34" charset="-128"/>
              </a:rPr>
              <a:t>新規罹患</a:t>
            </a:r>
            <a:r>
              <a:rPr kumimoji="1" lang="en-US" altLang="ja-JP" dirty="0">
                <a:latin typeface="Meiryo UI" panose="020B0604030504040204" pitchFamily="34" charset="-128"/>
                <a:ea typeface="Meiryo UI" panose="020B0604030504040204" pitchFamily="34" charset="-128"/>
              </a:rPr>
              <a:t>(</a:t>
            </a:r>
            <a:r>
              <a:rPr kumimoji="1" lang="ja-JP" altLang="en-US">
                <a:latin typeface="Meiryo UI" panose="020B0604030504040204" pitchFamily="34" charset="-128"/>
                <a:ea typeface="Meiryo UI" panose="020B0604030504040204" pitchFamily="34" charset="-128"/>
              </a:rPr>
              <a:t>治療中</a:t>
            </a:r>
            <a:r>
              <a:rPr kumimoji="1" lang="en-US" altLang="ja-JP" dirty="0">
                <a:latin typeface="Meiryo UI" panose="020B0604030504040204" pitchFamily="34" charset="-128"/>
                <a:ea typeface="Meiryo UI" panose="020B0604030504040204" pitchFamily="34" charset="-128"/>
              </a:rPr>
              <a:t>)+</a:t>
            </a:r>
            <a:r>
              <a:rPr kumimoji="1" lang="ja-JP" altLang="en-US">
                <a:latin typeface="Meiryo UI" panose="020B0604030504040204" pitchFamily="34" charset="-128"/>
                <a:ea typeface="Meiryo UI" panose="020B0604030504040204" pitchFamily="34" charset="-128"/>
              </a:rPr>
              <a:t>対象期間以前から継続治療中</a:t>
            </a:r>
            <a:r>
              <a:rPr kumimoji="1" lang="en-US" altLang="ja-JP" dirty="0">
                <a:solidFill>
                  <a:srgbClr val="C00000"/>
                </a:solidFill>
                <a:latin typeface="Meiryo UI" panose="020B0604030504040204" pitchFamily="34" charset="-128"/>
                <a:ea typeface="Meiryo UI" panose="020B0604030504040204" pitchFamily="34" charset="-128"/>
              </a:rPr>
              <a:t>+</a:t>
            </a:r>
            <a:r>
              <a:rPr kumimoji="1" lang="ja-JP" altLang="en-US">
                <a:solidFill>
                  <a:srgbClr val="C00000"/>
                </a:solidFill>
                <a:latin typeface="Meiryo UI" panose="020B0604030504040204" pitchFamily="34" charset="-128"/>
                <a:ea typeface="Meiryo UI" panose="020B0604030504040204" pitchFamily="34" charset="-128"/>
              </a:rPr>
              <a:t>再発</a:t>
            </a:r>
          </a:p>
        </p:txBody>
      </p:sp>
      <p:sp>
        <p:nvSpPr>
          <p:cNvPr id="4" name="角丸四角形 3">
            <a:extLst>
              <a:ext uri="{FF2B5EF4-FFF2-40B4-BE49-F238E27FC236}">
                <a16:creationId xmlns:a16="http://schemas.microsoft.com/office/drawing/2014/main" id="{4A794F5F-6D98-EA40-284F-A04BA327EDD1}"/>
              </a:ext>
            </a:extLst>
          </p:cNvPr>
          <p:cNvSpPr/>
          <p:nvPr/>
        </p:nvSpPr>
        <p:spPr>
          <a:xfrm>
            <a:off x="301213" y="4714881"/>
            <a:ext cx="11564471" cy="1990164"/>
          </a:xfrm>
          <a:prstGeom prst="round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2000">
                <a:solidFill>
                  <a:schemeClr val="tx1"/>
                </a:solidFill>
                <a:latin typeface="Meiryo UI" panose="020B0604030504040204" pitchFamily="34" charset="-128"/>
                <a:ea typeface="Meiryo UI" panose="020B0604030504040204" pitchFamily="34" charset="-128"/>
              </a:rPr>
              <a:t>新規罹患：全国がん登録結果</a:t>
            </a:r>
            <a:r>
              <a:rPr kumimoji="1" lang="en-US" altLang="ja-JP" sz="2000" dirty="0">
                <a:solidFill>
                  <a:schemeClr val="tx1"/>
                </a:solidFill>
                <a:latin typeface="Meiryo UI" panose="020B0604030504040204" pitchFamily="34" charset="-128"/>
                <a:ea typeface="Meiryo UI" panose="020B0604030504040204" pitchFamily="34" charset="-128"/>
              </a:rPr>
              <a:t> or </a:t>
            </a:r>
            <a:r>
              <a:rPr kumimoji="1" lang="ja-JP" altLang="en-US" sz="2000">
                <a:solidFill>
                  <a:schemeClr val="tx1"/>
                </a:solidFill>
                <a:latin typeface="Meiryo UI" panose="020B0604030504040204" pitchFamily="34" charset="-128"/>
                <a:ea typeface="Meiryo UI" panose="020B0604030504040204" pitchFamily="34" charset="-128"/>
              </a:rPr>
              <a:t>院内がん登録全国集計結果から推計</a:t>
            </a:r>
            <a:endParaRPr kumimoji="1" lang="en-US" altLang="ja-JP" sz="2000" dirty="0">
              <a:solidFill>
                <a:schemeClr val="tx1"/>
              </a:solidFill>
              <a:latin typeface="Meiryo UI" panose="020B0604030504040204" pitchFamily="34" charset="-128"/>
              <a:ea typeface="Meiryo UI" panose="020B0604030504040204" pitchFamily="34" charset="-128"/>
            </a:endParaRPr>
          </a:p>
          <a:p>
            <a:endParaRPr kumimoji="1" lang="en-US" altLang="ja-JP" sz="2000" dirty="0">
              <a:solidFill>
                <a:schemeClr val="tx1"/>
              </a:solidFill>
              <a:latin typeface="Meiryo UI" panose="020B0604030504040204" pitchFamily="34" charset="-128"/>
              <a:ea typeface="Meiryo UI" panose="020B0604030504040204" pitchFamily="34" charset="-128"/>
            </a:endParaRPr>
          </a:p>
          <a:p>
            <a:r>
              <a:rPr lang="ja-JP" altLang="en-US" sz="2000">
                <a:solidFill>
                  <a:schemeClr val="tx1"/>
                </a:solidFill>
                <a:latin typeface="Meiryo UI" panose="020B0604030504040204" pitchFamily="34" charset="-128"/>
                <a:ea typeface="Meiryo UI" panose="020B0604030504040204" pitchFamily="34" charset="-128"/>
              </a:rPr>
              <a:t>継続治療中：①院内がん登録全国集計結果・</a:t>
            </a:r>
            <a:r>
              <a:rPr lang="en-US" altLang="ja-JP" sz="2000" dirty="0">
                <a:solidFill>
                  <a:schemeClr val="tx1"/>
                </a:solidFill>
                <a:latin typeface="Meiryo UI" panose="020B0604030504040204" pitchFamily="34" charset="-128"/>
                <a:ea typeface="Meiryo UI" panose="020B0604030504040204" pitchFamily="34" charset="-128"/>
              </a:rPr>
              <a:t>QI </a:t>
            </a:r>
            <a:r>
              <a:rPr lang="ja-JP" altLang="en-US" sz="2000">
                <a:solidFill>
                  <a:schemeClr val="tx1"/>
                </a:solidFill>
                <a:latin typeface="Meiryo UI" panose="020B0604030504040204" pitchFamily="34" charset="-128"/>
                <a:ea typeface="Meiryo UI" panose="020B0604030504040204" pitchFamily="34" charset="-128"/>
              </a:rPr>
              <a:t>研究結果から推計（</a:t>
            </a:r>
            <a:r>
              <a:rPr lang="en-US" altLang="ja-JP" sz="2000" dirty="0">
                <a:solidFill>
                  <a:schemeClr val="tx1"/>
                </a:solidFill>
                <a:latin typeface="Meiryo UI" panose="020B0604030504040204" pitchFamily="34" charset="-128"/>
                <a:ea typeface="Meiryo UI" panose="020B0604030504040204" pitchFamily="34" charset="-128"/>
              </a:rPr>
              <a:t>1</a:t>
            </a:r>
            <a:r>
              <a:rPr lang="ja-JP" altLang="en-US" sz="2000">
                <a:solidFill>
                  <a:schemeClr val="tx1"/>
                </a:solidFill>
                <a:latin typeface="Meiryo UI" panose="020B0604030504040204" pitchFamily="34" charset="-128"/>
                <a:ea typeface="Meiryo UI" panose="020B0604030504040204" pitchFamily="34" charset="-128"/>
              </a:rPr>
              <a:t>年以上の周術期治療が行うことが標準治療となる人数をがん種別・ステージ別に計算</a:t>
            </a:r>
            <a:r>
              <a:rPr lang="en-US" altLang="ja-JP" sz="2000" dirty="0">
                <a:solidFill>
                  <a:schemeClr val="tx1"/>
                </a:solidFill>
                <a:latin typeface="Meiryo UI" panose="020B0604030504040204" pitchFamily="34" charset="-128"/>
                <a:ea typeface="Meiryo UI" panose="020B0604030504040204" pitchFamily="34" charset="-128"/>
              </a:rPr>
              <a:t> + </a:t>
            </a:r>
            <a:r>
              <a:rPr lang="ja-JP" altLang="en-US" sz="2000">
                <a:solidFill>
                  <a:schemeClr val="tx1"/>
                </a:solidFill>
                <a:latin typeface="Meiryo UI" panose="020B0604030504040204" pitchFamily="34" charset="-128"/>
                <a:ea typeface="Meiryo UI" panose="020B0604030504040204" pitchFamily="34" charset="-128"/>
              </a:rPr>
              <a:t>②院内がん登録</a:t>
            </a:r>
            <a:r>
              <a:rPr lang="en-US" altLang="ja-JP" sz="2000" dirty="0">
                <a:solidFill>
                  <a:schemeClr val="tx1"/>
                </a:solidFill>
                <a:latin typeface="Meiryo UI" panose="020B0604030504040204" pitchFamily="34" charset="-128"/>
                <a:ea typeface="Meiryo UI" panose="020B0604030504040204" pitchFamily="34" charset="-128"/>
              </a:rPr>
              <a:t>5</a:t>
            </a:r>
            <a:r>
              <a:rPr lang="ja-JP" altLang="en-US" sz="2000">
                <a:solidFill>
                  <a:schemeClr val="tx1"/>
                </a:solidFill>
                <a:latin typeface="Meiryo UI" panose="020B0604030504040204" pitchFamily="34" charset="-128"/>
                <a:ea typeface="Meiryo UI" panose="020B0604030504040204" pitchFamily="34" charset="-128"/>
              </a:rPr>
              <a:t>年生存率集計結果から推計（</a:t>
            </a:r>
            <a:r>
              <a:rPr lang="en-US" altLang="ja-JP" sz="2000" dirty="0">
                <a:solidFill>
                  <a:schemeClr val="tx1"/>
                </a:solidFill>
                <a:latin typeface="Meiryo UI" panose="020B0604030504040204" pitchFamily="34" charset="-128"/>
                <a:ea typeface="Meiryo UI" panose="020B0604030504040204" pitchFamily="34" charset="-128"/>
              </a:rPr>
              <a:t>stage</a:t>
            </a:r>
            <a:r>
              <a:rPr lang="ja-JP" altLang="en-US" sz="2000">
                <a:solidFill>
                  <a:schemeClr val="tx1"/>
                </a:solidFill>
                <a:latin typeface="Meiryo UI" panose="020B0604030504040204" pitchFamily="34" charset="-128"/>
                <a:ea typeface="Meiryo UI" panose="020B0604030504040204" pitchFamily="34" charset="-128"/>
              </a:rPr>
              <a:t>４と診断されて生存している患者数を計算）</a:t>
            </a:r>
            <a:endParaRPr lang="en-US" altLang="ja-JP" sz="2000" dirty="0">
              <a:solidFill>
                <a:schemeClr val="tx1"/>
              </a:solidFill>
              <a:latin typeface="Meiryo UI" panose="020B0604030504040204" pitchFamily="34" charset="-128"/>
              <a:ea typeface="Meiryo UI" panose="020B0604030504040204" pitchFamily="34" charset="-128"/>
            </a:endParaRPr>
          </a:p>
        </p:txBody>
      </p:sp>
      <p:sp>
        <p:nvSpPr>
          <p:cNvPr id="5" name="テキスト ボックス 4">
            <a:extLst>
              <a:ext uri="{FF2B5EF4-FFF2-40B4-BE49-F238E27FC236}">
                <a16:creationId xmlns:a16="http://schemas.microsoft.com/office/drawing/2014/main" id="{08641855-5C48-ACE2-EADD-C00064C1B984}"/>
              </a:ext>
            </a:extLst>
          </p:cNvPr>
          <p:cNvSpPr txBox="1"/>
          <p:nvPr/>
        </p:nvSpPr>
        <p:spPr>
          <a:xfrm>
            <a:off x="8947201" y="4260678"/>
            <a:ext cx="3244799" cy="307777"/>
          </a:xfrm>
          <a:prstGeom prst="rect">
            <a:avLst/>
          </a:prstGeom>
          <a:noFill/>
        </p:spPr>
        <p:txBody>
          <a:bodyPr wrap="none" rtlCol="0">
            <a:spAutoFit/>
          </a:bodyPr>
          <a:lstStyle/>
          <a:p>
            <a:r>
              <a:rPr kumimoji="1" lang="en-US" altLang="ja-JP" sz="1400" dirty="0">
                <a:solidFill>
                  <a:srgbClr val="C00000"/>
                </a:solidFill>
                <a:latin typeface="Meiryo UI" panose="020B0604030504040204" pitchFamily="34" charset="-128"/>
                <a:ea typeface="Meiryo UI" panose="020B0604030504040204" pitchFamily="34" charset="-128"/>
              </a:rPr>
              <a:t>(</a:t>
            </a:r>
            <a:r>
              <a:rPr kumimoji="1" lang="ja-JP" altLang="en-US" sz="1400">
                <a:solidFill>
                  <a:srgbClr val="C00000"/>
                </a:solidFill>
                <a:latin typeface="Meiryo UI" panose="020B0604030504040204" pitchFamily="34" charset="-128"/>
                <a:ea typeface="Meiryo UI" panose="020B0604030504040204" pitchFamily="34" charset="-128"/>
              </a:rPr>
              <a:t>注</a:t>
            </a:r>
            <a:r>
              <a:rPr kumimoji="1" lang="en-US" altLang="ja-JP" sz="1400" dirty="0">
                <a:solidFill>
                  <a:srgbClr val="C00000"/>
                </a:solidFill>
                <a:latin typeface="Meiryo UI" panose="020B0604030504040204" pitchFamily="34" charset="-128"/>
                <a:ea typeface="Meiryo UI" panose="020B0604030504040204" pitchFamily="34" charset="-128"/>
              </a:rPr>
              <a:t>)</a:t>
            </a:r>
            <a:r>
              <a:rPr kumimoji="1" lang="ja-JP" altLang="en-US" sz="1400">
                <a:solidFill>
                  <a:srgbClr val="C00000"/>
                </a:solidFill>
                <a:latin typeface="Meiryo UI" panose="020B0604030504040204" pitchFamily="34" charset="-128"/>
                <a:ea typeface="Meiryo UI" panose="020B0604030504040204" pitchFamily="34" charset="-128"/>
              </a:rPr>
              <a:t>赤字は既存の集計結果から推計困難</a:t>
            </a:r>
          </a:p>
        </p:txBody>
      </p:sp>
      <p:sp>
        <p:nvSpPr>
          <p:cNvPr id="6" name="スライド番号プレースホルダー 5">
            <a:extLst>
              <a:ext uri="{FF2B5EF4-FFF2-40B4-BE49-F238E27FC236}">
                <a16:creationId xmlns:a16="http://schemas.microsoft.com/office/drawing/2014/main" id="{A34DB9E7-DAD9-DC5B-5061-E16F2ECDA428}"/>
              </a:ext>
            </a:extLst>
          </p:cNvPr>
          <p:cNvSpPr>
            <a:spLocks noGrp="1"/>
          </p:cNvSpPr>
          <p:nvPr>
            <p:ph type="sldNum" sz="quarter" idx="12"/>
          </p:nvPr>
        </p:nvSpPr>
        <p:spPr/>
        <p:txBody>
          <a:bodyPr/>
          <a:lstStyle/>
          <a:p>
            <a:fld id="{4009802C-F34A-4A41-BCFA-483915B5FDF0}" type="slidenum">
              <a:rPr kumimoji="1" lang="ja-JP" altLang="en-US" smtClean="0"/>
              <a:t>2</a:t>
            </a:fld>
            <a:endParaRPr kumimoji="1" lang="ja-JP" altLang="en-US"/>
          </a:p>
        </p:txBody>
      </p:sp>
    </p:spTree>
    <p:extLst>
      <p:ext uri="{BB962C8B-B14F-4D97-AF65-F5344CB8AC3E}">
        <p14:creationId xmlns:p14="http://schemas.microsoft.com/office/powerpoint/2010/main" val="4274362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2A736A-2DE3-9AB1-67B1-893F6163FD45}"/>
              </a:ext>
            </a:extLst>
          </p:cNvPr>
          <p:cNvSpPr>
            <a:spLocks noGrp="1"/>
          </p:cNvSpPr>
          <p:nvPr>
            <p:ph type="title"/>
          </p:nvPr>
        </p:nvSpPr>
        <p:spPr>
          <a:xfrm>
            <a:off x="0" y="24186"/>
            <a:ext cx="10515600" cy="656851"/>
          </a:xfrm>
        </p:spPr>
        <p:txBody>
          <a:bodyPr>
            <a:normAutofit/>
          </a:bodyPr>
          <a:lstStyle/>
          <a:p>
            <a:r>
              <a:rPr kumimoji="1" lang="ja-JP" altLang="en-US" sz="4000">
                <a:latin typeface="Meiryo UI" panose="020B0604030504040204" pitchFamily="34" charset="-128"/>
                <a:ea typeface="Meiryo UI" panose="020B0604030504040204" pitchFamily="34" charset="-128"/>
              </a:rPr>
              <a:t>既存集計から推計値を計算</a:t>
            </a:r>
          </a:p>
        </p:txBody>
      </p:sp>
      <p:sp>
        <p:nvSpPr>
          <p:cNvPr id="3" name="コンテンツ プレースホルダー 2">
            <a:extLst>
              <a:ext uri="{FF2B5EF4-FFF2-40B4-BE49-F238E27FC236}">
                <a16:creationId xmlns:a16="http://schemas.microsoft.com/office/drawing/2014/main" id="{836A8CB9-6965-9FB3-CBEC-65D96BA79FFA}"/>
              </a:ext>
            </a:extLst>
          </p:cNvPr>
          <p:cNvSpPr>
            <a:spLocks noGrp="1"/>
          </p:cNvSpPr>
          <p:nvPr>
            <p:ph idx="1"/>
          </p:nvPr>
        </p:nvSpPr>
        <p:spPr>
          <a:xfrm>
            <a:off x="-55755" y="814039"/>
            <a:ext cx="12377854" cy="6019775"/>
          </a:xfrm>
        </p:spPr>
        <p:txBody>
          <a:bodyPr>
            <a:normAutofit fontScale="92500"/>
          </a:bodyPr>
          <a:lstStyle/>
          <a:p>
            <a:r>
              <a:rPr kumimoji="1" lang="ja-JP" altLang="en-US">
                <a:latin typeface="Meiryo UI" panose="020B0604030504040204" pitchFamily="34" charset="-128"/>
                <a:ea typeface="Meiryo UI" panose="020B0604030504040204" pitchFamily="34" charset="-128"/>
              </a:rPr>
              <a:t>推計がより可能な「治療中のがん患者数</a:t>
            </a:r>
            <a:r>
              <a:rPr kumimoji="1" lang="en-US" altLang="ja-JP" dirty="0">
                <a:latin typeface="Meiryo UI" panose="020B0604030504040204" pitchFamily="34" charset="-128"/>
                <a:ea typeface="Meiryo UI" panose="020B0604030504040204" pitchFamily="34" charset="-128"/>
              </a:rPr>
              <a:t>(</a:t>
            </a:r>
            <a:r>
              <a:rPr kumimoji="1" lang="ja-JP" altLang="en-US">
                <a:latin typeface="Meiryo UI" panose="020B0604030504040204" pitchFamily="34" charset="-128"/>
                <a:ea typeface="Meiryo UI" panose="020B0604030504040204" pitchFamily="34" charset="-128"/>
              </a:rPr>
              <a:t>定義</a:t>
            </a:r>
            <a:r>
              <a:rPr kumimoji="1" lang="en-US" altLang="ja-JP" dirty="0">
                <a:latin typeface="Meiryo UI" panose="020B0604030504040204" pitchFamily="34" charset="-128"/>
                <a:ea typeface="Meiryo UI" panose="020B0604030504040204" pitchFamily="34" charset="-128"/>
              </a:rPr>
              <a:t>3)</a:t>
            </a:r>
            <a:r>
              <a:rPr kumimoji="1" lang="ja-JP" altLang="en-US">
                <a:latin typeface="Meiryo UI" panose="020B0604030504040204" pitchFamily="34" charset="-128"/>
                <a:ea typeface="Meiryo UI" panose="020B0604030504040204" pitchFamily="34" charset="-128"/>
              </a:rPr>
              <a:t>」を推計</a:t>
            </a:r>
            <a:endParaRPr kumimoji="1" lang="en-US" altLang="ja-JP" dirty="0">
              <a:latin typeface="Meiryo UI" panose="020B0604030504040204" pitchFamily="34" charset="-128"/>
              <a:ea typeface="Meiryo UI" panose="020B0604030504040204" pitchFamily="34" charset="-128"/>
            </a:endParaRPr>
          </a:p>
          <a:p>
            <a:pPr marL="0" indent="0">
              <a:buNone/>
            </a:pPr>
            <a:endParaRPr kumimoji="1" lang="en-US" altLang="ja-JP" sz="900" dirty="0">
              <a:latin typeface="Meiryo UI" panose="020B0604030504040204" pitchFamily="34" charset="-128"/>
              <a:ea typeface="Meiryo UI" panose="020B0604030504040204" pitchFamily="34" charset="-128"/>
            </a:endParaRPr>
          </a:p>
          <a:p>
            <a:r>
              <a:rPr kumimoji="1" lang="ja-JP" altLang="en-US">
                <a:latin typeface="Meiryo UI" panose="020B0604030504040204" pitchFamily="34" charset="-128"/>
                <a:ea typeface="Meiryo UI" panose="020B0604030504040204" pitchFamily="34" charset="-128"/>
              </a:rPr>
              <a:t>推計の前提</a:t>
            </a:r>
            <a:endParaRPr kumimoji="1" lang="en-US" altLang="ja-JP" dirty="0">
              <a:latin typeface="Meiryo UI" panose="020B0604030504040204" pitchFamily="34" charset="-128"/>
              <a:ea typeface="Meiryo UI" panose="020B0604030504040204" pitchFamily="34" charset="-128"/>
            </a:endParaRPr>
          </a:p>
          <a:p>
            <a:pPr marL="496888" indent="-222250">
              <a:buFont typeface="Wingdings" pitchFamily="2" charset="2"/>
              <a:buChar char="Ø"/>
            </a:pPr>
            <a:r>
              <a:rPr kumimoji="1" lang="en-US" altLang="ja-JP" dirty="0">
                <a:latin typeface="Meiryo UI" panose="020B0604030504040204" pitchFamily="34" charset="-128"/>
                <a:ea typeface="Meiryo UI" panose="020B0604030504040204" pitchFamily="34" charset="-128"/>
              </a:rPr>
              <a:t>Stage0-3</a:t>
            </a:r>
            <a:r>
              <a:rPr kumimoji="1" lang="ja-JP" altLang="en-US">
                <a:latin typeface="Meiryo UI" panose="020B0604030504040204" pitchFamily="34" charset="-128"/>
                <a:ea typeface="Meiryo UI" panose="020B0604030504040204" pitchFamily="34" charset="-128"/>
              </a:rPr>
              <a:t>の患者は</a:t>
            </a:r>
            <a:r>
              <a:rPr kumimoji="1" lang="en-US" altLang="ja-JP" dirty="0">
                <a:latin typeface="Meiryo UI" panose="020B0604030504040204" pitchFamily="34" charset="-128"/>
                <a:ea typeface="Meiryo UI" panose="020B0604030504040204" pitchFamily="34" charset="-128"/>
              </a:rPr>
              <a:t>1</a:t>
            </a:r>
            <a:r>
              <a:rPr kumimoji="1" lang="ja-JP" altLang="en-US">
                <a:latin typeface="Meiryo UI" panose="020B0604030504040204" pitchFamily="34" charset="-128"/>
                <a:ea typeface="Meiryo UI" panose="020B0604030504040204" pitchFamily="34" charset="-128"/>
              </a:rPr>
              <a:t>年以上の周術期治療を受ける患者以外は診断年内で治療終了</a:t>
            </a:r>
          </a:p>
          <a:p>
            <a:pPr marL="496888" indent="-222250">
              <a:buFont typeface="Wingdings" pitchFamily="2" charset="2"/>
              <a:buChar char="Ø"/>
            </a:pPr>
            <a:r>
              <a:rPr lang="en-US" altLang="ja-JP" dirty="0">
                <a:latin typeface="Meiryo UI" panose="020B0604030504040204" pitchFamily="34" charset="-128"/>
                <a:ea typeface="Meiryo UI" panose="020B0604030504040204" pitchFamily="34" charset="-128"/>
              </a:rPr>
              <a:t>S</a:t>
            </a:r>
            <a:r>
              <a:rPr kumimoji="1" lang="en-US" altLang="ja-JP" dirty="0">
                <a:latin typeface="Meiryo UI" panose="020B0604030504040204" pitchFamily="34" charset="-128"/>
                <a:ea typeface="Meiryo UI" panose="020B0604030504040204" pitchFamily="34" charset="-128"/>
              </a:rPr>
              <a:t>tage0-3</a:t>
            </a:r>
            <a:r>
              <a:rPr kumimoji="1" lang="ja-JP" altLang="en-US">
                <a:latin typeface="Meiryo UI" panose="020B0604030504040204" pitchFamily="34" charset="-128"/>
                <a:ea typeface="Meiryo UI" panose="020B0604030504040204" pitchFamily="34" charset="-128"/>
              </a:rPr>
              <a:t>の患者で無治療の患者はいるかもしれないが非常に少ない</a:t>
            </a:r>
            <a:r>
              <a:rPr kumimoji="1" lang="en-US" altLang="ja-JP" dirty="0">
                <a:latin typeface="Meiryo UI" panose="020B0604030504040204" pitchFamily="34" charset="-128"/>
                <a:ea typeface="Meiryo UI" panose="020B0604030504040204" pitchFamily="34" charset="-128"/>
              </a:rPr>
              <a:t>(</a:t>
            </a:r>
            <a:r>
              <a:rPr kumimoji="1" lang="ja-JP" altLang="en-US">
                <a:latin typeface="Meiryo UI" panose="020B0604030504040204" pitchFamily="34" charset="-128"/>
                <a:ea typeface="Meiryo UI" panose="020B0604030504040204" pitchFamily="34" charset="-128"/>
              </a:rPr>
              <a:t>今回のがん種</a:t>
            </a:r>
            <a:r>
              <a:rPr kumimoji="1" lang="en-US" altLang="ja-JP" dirty="0">
                <a:latin typeface="Meiryo UI" panose="020B0604030504040204" pitchFamily="34" charset="-128"/>
                <a:ea typeface="Meiryo UI" panose="020B0604030504040204" pitchFamily="34" charset="-128"/>
              </a:rPr>
              <a:t>)</a:t>
            </a:r>
            <a:endParaRPr kumimoji="1" lang="ja-JP" altLang="en-US">
              <a:latin typeface="Meiryo UI" panose="020B0604030504040204" pitchFamily="34" charset="-128"/>
              <a:ea typeface="Meiryo UI" panose="020B0604030504040204" pitchFamily="34" charset="-128"/>
            </a:endParaRPr>
          </a:p>
          <a:p>
            <a:pPr marL="496888" indent="-222250">
              <a:buFont typeface="Wingdings" pitchFamily="2" charset="2"/>
              <a:buChar char="Ø"/>
            </a:pPr>
            <a:r>
              <a:rPr kumimoji="1" lang="en-US" altLang="ja-JP" dirty="0">
                <a:latin typeface="Meiryo UI" panose="020B0604030504040204" pitchFamily="34" charset="-128"/>
                <a:ea typeface="Meiryo UI" panose="020B0604030504040204" pitchFamily="34" charset="-128"/>
              </a:rPr>
              <a:t>Stage4</a:t>
            </a:r>
            <a:r>
              <a:rPr kumimoji="1" lang="ja-JP" altLang="en-US">
                <a:latin typeface="Meiryo UI" panose="020B0604030504040204" pitchFamily="34" charset="-128"/>
                <a:ea typeface="Meiryo UI" panose="020B0604030504040204" pitchFamily="34" charset="-128"/>
              </a:rPr>
              <a:t>の患者は無治療経過観察もいるとは思われるが、</a:t>
            </a:r>
            <a:br>
              <a:rPr kumimoji="1" lang="en-US" altLang="ja-JP" dirty="0">
                <a:latin typeface="Meiryo UI" panose="020B0604030504040204" pitchFamily="34" charset="-128"/>
                <a:ea typeface="Meiryo UI" panose="020B0604030504040204" pitchFamily="34" charset="-128"/>
              </a:rPr>
            </a:br>
            <a:r>
              <a:rPr kumimoji="1" lang="ja-JP" altLang="en-US">
                <a:latin typeface="Meiryo UI" panose="020B0604030504040204" pitchFamily="34" charset="-128"/>
                <a:ea typeface="Meiryo UI" panose="020B0604030504040204" pitchFamily="34" charset="-128"/>
              </a:rPr>
              <a:t>多くは何らかの治療を受けながら数年間生存している</a:t>
            </a:r>
            <a:r>
              <a:rPr kumimoji="1" lang="en-US" altLang="ja-JP" dirty="0">
                <a:latin typeface="Meiryo UI" panose="020B0604030504040204" pitchFamily="34" charset="-128"/>
                <a:ea typeface="Meiryo UI" panose="020B0604030504040204" pitchFamily="34" charset="-128"/>
              </a:rPr>
              <a:t>(</a:t>
            </a:r>
            <a:r>
              <a:rPr kumimoji="1" lang="ja-JP" altLang="en-US">
                <a:latin typeface="Meiryo UI" panose="020B0604030504040204" pitchFamily="34" charset="-128"/>
                <a:ea typeface="Meiryo UI" panose="020B0604030504040204" pitchFamily="34" charset="-128"/>
              </a:rPr>
              <a:t>緩和治療を含む</a:t>
            </a:r>
            <a:r>
              <a:rPr kumimoji="1" lang="en-US" altLang="ja-JP" dirty="0">
                <a:latin typeface="Meiryo UI" panose="020B0604030504040204" pitchFamily="34" charset="-128"/>
                <a:ea typeface="Meiryo UI" panose="020B0604030504040204" pitchFamily="34" charset="-128"/>
              </a:rPr>
              <a:t>)</a:t>
            </a:r>
          </a:p>
          <a:p>
            <a:pPr marL="274638" indent="0">
              <a:buNone/>
            </a:pPr>
            <a:endParaRPr kumimoji="1" lang="ja-JP" altLang="en-US" sz="900">
              <a:latin typeface="Meiryo UI" panose="020B0604030504040204" pitchFamily="34" charset="-128"/>
              <a:ea typeface="Meiryo UI" panose="020B0604030504040204" pitchFamily="34" charset="-128"/>
            </a:endParaRPr>
          </a:p>
          <a:p>
            <a:r>
              <a:rPr lang="ja-JP" altLang="en-US">
                <a:latin typeface="Meiryo UI" panose="020B0604030504040204" pitchFamily="34" charset="-128"/>
                <a:ea typeface="Meiryo UI" panose="020B0604030504040204" pitchFamily="34" charset="-128"/>
              </a:rPr>
              <a:t>実際の計算例</a:t>
            </a:r>
            <a:endParaRPr lang="en-US" altLang="ja-JP" dirty="0">
              <a:latin typeface="Meiryo UI" panose="020B0604030504040204" pitchFamily="34" charset="-128"/>
              <a:ea typeface="Meiryo UI" panose="020B0604030504040204" pitchFamily="34" charset="-128"/>
            </a:endParaRPr>
          </a:p>
          <a:p>
            <a:pPr marL="496888" indent="-222250">
              <a:buFont typeface="Wingdings" pitchFamily="2" charset="2"/>
              <a:buChar char="Ø"/>
            </a:pPr>
            <a:r>
              <a:rPr lang="en-US" altLang="ja-JP" dirty="0">
                <a:latin typeface="Meiryo UI" panose="020B0604030504040204" pitchFamily="34" charset="-128"/>
                <a:ea typeface="Meiryo UI" panose="020B0604030504040204" pitchFamily="34" charset="-128"/>
              </a:rPr>
              <a:t>2019</a:t>
            </a:r>
            <a:r>
              <a:rPr lang="ja-JP" altLang="en-US">
                <a:latin typeface="Meiryo UI" panose="020B0604030504040204" pitchFamily="34" charset="-128"/>
                <a:ea typeface="Meiryo UI" panose="020B0604030504040204" pitchFamily="34" charset="-128"/>
              </a:rPr>
              <a:t>年に何らかの治療を受けているがん患者数</a:t>
            </a:r>
            <a:endParaRPr lang="en-US" altLang="ja-JP" dirty="0">
              <a:latin typeface="Meiryo UI" panose="020B0604030504040204" pitchFamily="34" charset="-128"/>
              <a:ea typeface="Meiryo UI" panose="020B0604030504040204" pitchFamily="34" charset="-128"/>
            </a:endParaRPr>
          </a:p>
          <a:p>
            <a:pPr marL="539750" indent="0">
              <a:buNone/>
            </a:pPr>
            <a:r>
              <a:rPr lang="en-US" altLang="ja-JP" sz="2700" dirty="0">
                <a:latin typeface="Meiryo UI" panose="020B0604030504040204" pitchFamily="34" charset="-128"/>
                <a:ea typeface="Meiryo UI" panose="020B0604030504040204" pitchFamily="34" charset="-128"/>
              </a:rPr>
              <a:t>=</a:t>
            </a:r>
            <a:r>
              <a:rPr kumimoji="1" lang="en-US" altLang="ja-JP" sz="2700" dirty="0">
                <a:latin typeface="Meiryo UI" panose="020B0604030504040204" pitchFamily="34" charset="-128"/>
                <a:ea typeface="Meiryo UI" panose="020B0604030504040204" pitchFamily="34" charset="-128"/>
              </a:rPr>
              <a:t>2019</a:t>
            </a:r>
            <a:r>
              <a:rPr kumimoji="1" lang="ja-JP" altLang="en-US" sz="2700">
                <a:latin typeface="Meiryo UI" panose="020B0604030504040204" pitchFamily="34" charset="-128"/>
                <a:ea typeface="Meiryo UI" panose="020B0604030504040204" pitchFamily="34" charset="-128"/>
              </a:rPr>
              <a:t>年新規症例数</a:t>
            </a:r>
            <a:br>
              <a:rPr kumimoji="1" lang="en-US" altLang="ja-JP" sz="2700" dirty="0">
                <a:latin typeface="Meiryo UI" panose="020B0604030504040204" pitchFamily="34" charset="-128"/>
                <a:ea typeface="Meiryo UI" panose="020B0604030504040204" pitchFamily="34" charset="-128"/>
              </a:rPr>
            </a:br>
            <a:r>
              <a:rPr kumimoji="1" lang="en-US" altLang="ja-JP" sz="2700" dirty="0">
                <a:latin typeface="Meiryo UI" panose="020B0604030504040204" pitchFamily="34" charset="-128"/>
                <a:ea typeface="Meiryo UI" panose="020B0604030504040204" pitchFamily="34" charset="-128"/>
              </a:rPr>
              <a:t>+2018</a:t>
            </a:r>
            <a:r>
              <a:rPr kumimoji="1" lang="ja-JP" altLang="en-US" sz="2700">
                <a:latin typeface="Meiryo UI" panose="020B0604030504040204" pitchFamily="34" charset="-128"/>
                <a:ea typeface="Meiryo UI" panose="020B0604030504040204" pitchFamily="34" charset="-128"/>
              </a:rPr>
              <a:t>年に診断された</a:t>
            </a:r>
            <a:r>
              <a:rPr kumimoji="1" lang="en-US" altLang="ja-JP" sz="2700" dirty="0">
                <a:latin typeface="Meiryo UI" panose="020B0604030504040204" pitchFamily="34" charset="-128"/>
                <a:ea typeface="Meiryo UI" panose="020B0604030504040204" pitchFamily="34" charset="-128"/>
              </a:rPr>
              <a:t>stage0-3</a:t>
            </a:r>
            <a:r>
              <a:rPr kumimoji="1" lang="ja-JP" altLang="en-US" sz="2700">
                <a:latin typeface="Meiryo UI" panose="020B0604030504040204" pitchFamily="34" charset="-128"/>
                <a:ea typeface="Meiryo UI" panose="020B0604030504040204" pitchFamily="34" charset="-128"/>
              </a:rPr>
              <a:t>症例で</a:t>
            </a:r>
            <a:r>
              <a:rPr kumimoji="1" lang="en-US" altLang="ja-JP" sz="2700" dirty="0">
                <a:latin typeface="Meiryo UI" panose="020B0604030504040204" pitchFamily="34" charset="-128"/>
                <a:ea typeface="Meiryo UI" panose="020B0604030504040204" pitchFamily="34" charset="-128"/>
              </a:rPr>
              <a:t>1</a:t>
            </a:r>
            <a:r>
              <a:rPr kumimoji="1" lang="ja-JP" altLang="en-US" sz="2700">
                <a:latin typeface="Meiryo UI" panose="020B0604030504040204" pitchFamily="34" charset="-128"/>
                <a:ea typeface="Meiryo UI" panose="020B0604030504040204" pitchFamily="34" charset="-128"/>
              </a:rPr>
              <a:t>年以上周術期治療を受けると予想される患者数</a:t>
            </a:r>
            <a:br>
              <a:rPr kumimoji="1" lang="en-US" altLang="ja-JP" sz="2700" dirty="0">
                <a:latin typeface="Meiryo UI" panose="020B0604030504040204" pitchFamily="34" charset="-128"/>
                <a:ea typeface="Meiryo UI" panose="020B0604030504040204" pitchFamily="34" charset="-128"/>
              </a:rPr>
            </a:br>
            <a:r>
              <a:rPr kumimoji="1" lang="en-US" altLang="ja-JP" sz="2700" dirty="0">
                <a:latin typeface="Meiryo UI" panose="020B0604030504040204" pitchFamily="34" charset="-128"/>
                <a:ea typeface="Meiryo UI" panose="020B0604030504040204" pitchFamily="34" charset="-128"/>
              </a:rPr>
              <a:t>+2014-2018</a:t>
            </a:r>
            <a:r>
              <a:rPr kumimoji="1" lang="ja-JP" altLang="en-US" sz="2700">
                <a:latin typeface="Meiryo UI" panose="020B0604030504040204" pitchFamily="34" charset="-128"/>
                <a:ea typeface="Meiryo UI" panose="020B0604030504040204" pitchFamily="34" charset="-128"/>
              </a:rPr>
              <a:t>年に診断された</a:t>
            </a:r>
            <a:r>
              <a:rPr kumimoji="1" lang="en-US" altLang="ja-JP" sz="2700" dirty="0">
                <a:latin typeface="Meiryo UI" panose="020B0604030504040204" pitchFamily="34" charset="-128"/>
                <a:ea typeface="Meiryo UI" panose="020B0604030504040204" pitchFamily="34" charset="-128"/>
              </a:rPr>
              <a:t>stage4</a:t>
            </a:r>
            <a:r>
              <a:rPr kumimoji="1" lang="ja-JP" altLang="en-US" sz="2700">
                <a:latin typeface="Meiryo UI" panose="020B0604030504040204" pitchFamily="34" charset="-128"/>
                <a:ea typeface="Meiryo UI" panose="020B0604030504040204" pitchFamily="34" charset="-128"/>
              </a:rPr>
              <a:t>患者で</a:t>
            </a:r>
            <a:r>
              <a:rPr kumimoji="1" lang="en-US" altLang="ja-JP" sz="2700" dirty="0">
                <a:latin typeface="Meiryo UI" panose="020B0604030504040204" pitchFamily="34" charset="-128"/>
                <a:ea typeface="Meiryo UI" panose="020B0604030504040204" pitchFamily="34" charset="-128"/>
              </a:rPr>
              <a:t>2019</a:t>
            </a:r>
            <a:r>
              <a:rPr kumimoji="1" lang="ja-JP" altLang="en-US" sz="2700">
                <a:latin typeface="Meiryo UI" panose="020B0604030504040204" pitchFamily="34" charset="-128"/>
                <a:ea typeface="Meiryo UI" panose="020B0604030504040204" pitchFamily="34" charset="-128"/>
              </a:rPr>
              <a:t>年まで生存が予想される患者数</a:t>
            </a:r>
          </a:p>
        </p:txBody>
      </p:sp>
      <p:sp>
        <p:nvSpPr>
          <p:cNvPr id="4" name="スライド番号プレースホルダー 3">
            <a:extLst>
              <a:ext uri="{FF2B5EF4-FFF2-40B4-BE49-F238E27FC236}">
                <a16:creationId xmlns:a16="http://schemas.microsoft.com/office/drawing/2014/main" id="{74404F1A-FFA6-175E-FE0B-403A3ECFD5DF}"/>
              </a:ext>
            </a:extLst>
          </p:cNvPr>
          <p:cNvSpPr>
            <a:spLocks noGrp="1"/>
          </p:cNvSpPr>
          <p:nvPr>
            <p:ph type="sldNum" sz="quarter" idx="12"/>
          </p:nvPr>
        </p:nvSpPr>
        <p:spPr/>
        <p:txBody>
          <a:bodyPr/>
          <a:lstStyle/>
          <a:p>
            <a:fld id="{4009802C-F34A-4A41-BCFA-483915B5FDF0}" type="slidenum">
              <a:rPr kumimoji="1" lang="ja-JP" altLang="en-US" smtClean="0"/>
              <a:t>3</a:t>
            </a:fld>
            <a:endParaRPr kumimoji="1" lang="ja-JP" altLang="en-US"/>
          </a:p>
        </p:txBody>
      </p:sp>
    </p:spTree>
    <p:extLst>
      <p:ext uri="{BB962C8B-B14F-4D97-AF65-F5344CB8AC3E}">
        <p14:creationId xmlns:p14="http://schemas.microsoft.com/office/powerpoint/2010/main" val="3008665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F2DDE6-844F-EA7D-2E1C-5128BF83304D}"/>
              </a:ext>
            </a:extLst>
          </p:cNvPr>
          <p:cNvSpPr>
            <a:spLocks noGrp="1"/>
          </p:cNvSpPr>
          <p:nvPr>
            <p:ph type="title"/>
          </p:nvPr>
        </p:nvSpPr>
        <p:spPr>
          <a:xfrm>
            <a:off x="0" y="18255"/>
            <a:ext cx="12192000" cy="1212313"/>
          </a:xfrm>
        </p:spPr>
        <p:txBody>
          <a:bodyPr>
            <a:normAutofit/>
          </a:bodyPr>
          <a:lstStyle/>
          <a:p>
            <a:r>
              <a:rPr kumimoji="1" lang="ja-JP" altLang="en-US" sz="3200">
                <a:latin typeface="Meiryo UI" panose="020B0604030504040204" pitchFamily="34" charset="-128"/>
                <a:ea typeface="Meiryo UI" panose="020B0604030504040204" pitchFamily="34" charset="-128"/>
              </a:rPr>
              <a:t>院内がん登録から推計した各がん患者数と</a:t>
            </a:r>
            <a:br>
              <a:rPr kumimoji="1" lang="en-US" altLang="ja-JP" sz="3200" dirty="0">
                <a:latin typeface="Meiryo UI" panose="020B0604030504040204" pitchFamily="34" charset="-128"/>
                <a:ea typeface="Meiryo UI" panose="020B0604030504040204" pitchFamily="34" charset="-128"/>
              </a:rPr>
            </a:br>
            <a:r>
              <a:rPr kumimoji="1" lang="ja-JP" altLang="en-US" sz="3200">
                <a:latin typeface="Meiryo UI" panose="020B0604030504040204" pitchFamily="34" charset="-128"/>
                <a:ea typeface="Meiryo UI" panose="020B0604030504040204" pitchFamily="34" charset="-128"/>
              </a:rPr>
              <a:t>全国がん登録結果との比較</a:t>
            </a:r>
          </a:p>
        </p:txBody>
      </p:sp>
      <p:graphicFrame>
        <p:nvGraphicFramePr>
          <p:cNvPr id="5" name="コンテンツ プレースホルダー 4">
            <a:extLst>
              <a:ext uri="{FF2B5EF4-FFF2-40B4-BE49-F238E27FC236}">
                <a16:creationId xmlns:a16="http://schemas.microsoft.com/office/drawing/2014/main" id="{1431D18A-1B6D-CEE7-9C6D-71808243424E}"/>
              </a:ext>
            </a:extLst>
          </p:cNvPr>
          <p:cNvGraphicFramePr>
            <a:graphicFrameLocks noGrp="1"/>
          </p:cNvGraphicFramePr>
          <p:nvPr>
            <p:ph idx="1"/>
            <p:extLst>
              <p:ext uri="{D42A27DB-BD31-4B8C-83A1-F6EECF244321}">
                <p14:modId xmlns:p14="http://schemas.microsoft.com/office/powerpoint/2010/main" val="1820722963"/>
              </p:ext>
            </p:extLst>
          </p:nvPr>
        </p:nvGraphicFramePr>
        <p:xfrm>
          <a:off x="419488" y="1339421"/>
          <a:ext cx="2898087" cy="2356424"/>
        </p:xfrm>
        <a:graphic>
          <a:graphicData uri="http://schemas.openxmlformats.org/drawingml/2006/table">
            <a:tbl>
              <a:tblPr firstRow="1">
                <a:tableStyleId>{5C22544A-7EE6-4342-B048-85BDC9FD1C3A}</a:tableStyleId>
              </a:tblPr>
              <a:tblGrid>
                <a:gridCol w="1362075">
                  <a:extLst>
                    <a:ext uri="{9D8B030D-6E8A-4147-A177-3AD203B41FA5}">
                      <a16:colId xmlns:a16="http://schemas.microsoft.com/office/drawing/2014/main" val="4236503437"/>
                    </a:ext>
                  </a:extLst>
                </a:gridCol>
                <a:gridCol w="768006">
                  <a:extLst>
                    <a:ext uri="{9D8B030D-6E8A-4147-A177-3AD203B41FA5}">
                      <a16:colId xmlns:a16="http://schemas.microsoft.com/office/drawing/2014/main" val="1378567468"/>
                    </a:ext>
                  </a:extLst>
                </a:gridCol>
                <a:gridCol w="768006">
                  <a:extLst>
                    <a:ext uri="{9D8B030D-6E8A-4147-A177-3AD203B41FA5}">
                      <a16:colId xmlns:a16="http://schemas.microsoft.com/office/drawing/2014/main" val="348721875"/>
                    </a:ext>
                  </a:extLst>
                </a:gridCol>
              </a:tblGrid>
              <a:tr h="336632">
                <a:tc>
                  <a:txBody>
                    <a:bodyPr/>
                    <a:lstStyle/>
                    <a:p>
                      <a:pPr algn="l" fontAlgn="ctr"/>
                      <a:r>
                        <a:rPr lang="ja-JP" altLang="en-US" sz="1200" b="1" i="0" u="none" strike="noStrike">
                          <a:solidFill>
                            <a:schemeClr val="bg1"/>
                          </a:solidFill>
                          <a:effectLst/>
                          <a:latin typeface="Meiryo UI" panose="020B0604030504040204" pitchFamily="34" charset="-128"/>
                          <a:ea typeface="Meiryo UI" panose="020B0604030504040204" pitchFamily="34" charset="-128"/>
                        </a:rPr>
                        <a:t>全国がん登録結果</a:t>
                      </a:r>
                      <a:r>
                        <a:rPr lang="en-US" altLang="ja-JP" sz="1200" b="1" i="0" u="none" strike="noStrike" baseline="30000" dirty="0">
                          <a:solidFill>
                            <a:schemeClr val="bg1"/>
                          </a:solidFill>
                          <a:effectLst/>
                          <a:latin typeface="Meiryo UI" panose="020B0604030504040204" pitchFamily="34" charset="-128"/>
                          <a:ea typeface="Meiryo UI" panose="020B0604030504040204" pitchFamily="34" charset="-128"/>
                        </a:rPr>
                        <a:t>*</a:t>
                      </a:r>
                      <a:endParaRPr lang="ja-JP" altLang="en-US" sz="1200" b="1" i="0" u="none" strike="noStrike" baseline="30000">
                        <a:solidFill>
                          <a:schemeClr val="bg1"/>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u="none" strike="noStrike" dirty="0">
                          <a:effectLst/>
                          <a:latin typeface="Meiryo UI" panose="020B0604030504040204" pitchFamily="34" charset="-128"/>
                          <a:ea typeface="Meiryo UI" panose="020B0604030504040204" pitchFamily="34" charset="-128"/>
                        </a:rPr>
                        <a:t>2018</a:t>
                      </a:r>
                      <a:r>
                        <a:rPr lang="ja-JP" altLang="en-US" sz="1200" u="none" strike="noStrike">
                          <a:effectLst/>
                          <a:latin typeface="Meiryo UI" panose="020B0604030504040204" pitchFamily="34" charset="-128"/>
                          <a:ea typeface="Meiryo UI" panose="020B0604030504040204" pitchFamily="34" charset="-128"/>
                        </a:rPr>
                        <a:t>年</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u="none" strike="noStrike" dirty="0">
                          <a:effectLst/>
                          <a:latin typeface="Meiryo UI" panose="020B0604030504040204" pitchFamily="34" charset="-128"/>
                          <a:ea typeface="Meiryo UI" panose="020B0604030504040204" pitchFamily="34" charset="-128"/>
                        </a:rPr>
                        <a:t>2019</a:t>
                      </a:r>
                      <a:r>
                        <a:rPr lang="ja-JP" altLang="en-US" sz="1200" u="none" strike="noStrike">
                          <a:effectLst/>
                          <a:latin typeface="Meiryo UI" panose="020B0604030504040204" pitchFamily="34" charset="-128"/>
                          <a:ea typeface="Meiryo UI" panose="020B0604030504040204" pitchFamily="34" charset="-128"/>
                        </a:rPr>
                        <a:t>年</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1297602154"/>
                  </a:ext>
                </a:extLst>
              </a:tr>
              <a:tr h="336632">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胃がん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126,009 </a:t>
                      </a: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124,319 </a:t>
                      </a:r>
                    </a:p>
                  </a:txBody>
                  <a:tcPr marL="9525" marR="9525" marT="9525" marB="0" anchor="ctr"/>
                </a:tc>
                <a:extLst>
                  <a:ext uri="{0D108BD9-81ED-4DB2-BD59-A6C34878D82A}">
                    <a16:rowId xmlns:a16="http://schemas.microsoft.com/office/drawing/2014/main" val="153383700"/>
                  </a:ext>
                </a:extLst>
              </a:tr>
              <a:tr h="336632">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大腸がん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193,900 </a:t>
                      </a: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199,099 </a:t>
                      </a:r>
                    </a:p>
                  </a:txBody>
                  <a:tcPr marL="9525" marR="9525" marT="9525" marB="0" anchor="ctr"/>
                </a:tc>
                <a:extLst>
                  <a:ext uri="{0D108BD9-81ED-4DB2-BD59-A6C34878D82A}">
                    <a16:rowId xmlns:a16="http://schemas.microsoft.com/office/drawing/2014/main" val="3343806879"/>
                  </a:ext>
                </a:extLst>
              </a:tr>
              <a:tr h="336632">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肝がん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38,312 </a:t>
                      </a: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37,296 </a:t>
                      </a:r>
                    </a:p>
                  </a:txBody>
                  <a:tcPr marL="9525" marR="9525" marT="9525" marB="0" anchor="ctr"/>
                </a:tc>
                <a:extLst>
                  <a:ext uri="{0D108BD9-81ED-4DB2-BD59-A6C34878D82A}">
                    <a16:rowId xmlns:a16="http://schemas.microsoft.com/office/drawing/2014/main" val="375843818"/>
                  </a:ext>
                </a:extLst>
              </a:tr>
              <a:tr h="336632">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肺がん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125,636 </a:t>
                      </a: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129,562 </a:t>
                      </a:r>
                    </a:p>
                  </a:txBody>
                  <a:tcPr marL="9525" marR="9525" marT="9525" marB="0" anchor="ctr"/>
                </a:tc>
                <a:extLst>
                  <a:ext uri="{0D108BD9-81ED-4DB2-BD59-A6C34878D82A}">
                    <a16:rowId xmlns:a16="http://schemas.microsoft.com/office/drawing/2014/main" val="2760980677"/>
                  </a:ext>
                </a:extLst>
              </a:tr>
              <a:tr h="336632">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乳がん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106,583 </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110,728 </a:t>
                      </a:r>
                    </a:p>
                  </a:txBody>
                  <a:tcPr marL="9525" marR="9525" marT="9525" marB="0" anchor="ctr"/>
                </a:tc>
                <a:extLst>
                  <a:ext uri="{0D108BD9-81ED-4DB2-BD59-A6C34878D82A}">
                    <a16:rowId xmlns:a16="http://schemas.microsoft.com/office/drawing/2014/main" val="2016865068"/>
                  </a:ext>
                </a:extLst>
              </a:tr>
              <a:tr h="336632">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子宮体がん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17,089 </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17,880 </a:t>
                      </a:r>
                    </a:p>
                  </a:txBody>
                  <a:tcPr marL="9525" marR="9525" marT="9525" marB="0" anchor="ctr"/>
                </a:tc>
                <a:extLst>
                  <a:ext uri="{0D108BD9-81ED-4DB2-BD59-A6C34878D82A}">
                    <a16:rowId xmlns:a16="http://schemas.microsoft.com/office/drawing/2014/main" val="735793479"/>
                  </a:ext>
                </a:extLst>
              </a:tr>
            </a:tbl>
          </a:graphicData>
        </a:graphic>
      </p:graphicFrame>
      <p:sp>
        <p:nvSpPr>
          <p:cNvPr id="4" name="テキスト ボックス 3">
            <a:extLst>
              <a:ext uri="{FF2B5EF4-FFF2-40B4-BE49-F238E27FC236}">
                <a16:creationId xmlns:a16="http://schemas.microsoft.com/office/drawing/2014/main" id="{D176BC88-7FA2-CF83-8F7A-0DFC8315A82E}"/>
              </a:ext>
            </a:extLst>
          </p:cNvPr>
          <p:cNvSpPr txBox="1"/>
          <p:nvPr/>
        </p:nvSpPr>
        <p:spPr>
          <a:xfrm>
            <a:off x="7624724" y="276461"/>
            <a:ext cx="4567276" cy="954107"/>
          </a:xfrm>
          <a:prstGeom prst="rect">
            <a:avLst/>
          </a:prstGeom>
          <a:noFill/>
        </p:spPr>
        <p:txBody>
          <a:bodyPr wrap="none" rtlCol="0">
            <a:spAutoFit/>
          </a:bodyPr>
          <a:lstStyle/>
          <a:p>
            <a:r>
              <a:rPr kumimoji="1" lang="en-US" altLang="ja-JP" sz="1400" dirty="0">
                <a:latin typeface="Meiryo UI" panose="020B0604030504040204" pitchFamily="34" charset="-128"/>
                <a:ea typeface="Meiryo UI" panose="020B0604030504040204" pitchFamily="34" charset="-128"/>
              </a:rPr>
              <a:t>2019</a:t>
            </a:r>
            <a:r>
              <a:rPr kumimoji="1" lang="ja-JP" altLang="en-US" sz="1400">
                <a:latin typeface="Meiryo UI" panose="020B0604030504040204" pitchFamily="34" charset="-128"/>
                <a:ea typeface="Meiryo UI" panose="020B0604030504040204" pitchFamily="34" charset="-128"/>
              </a:rPr>
              <a:t>年の院内がん登録初回治療開始例のカバー率：</a:t>
            </a:r>
            <a:r>
              <a:rPr kumimoji="1" lang="en-US" altLang="ja-JP" sz="1400" dirty="0">
                <a:latin typeface="Meiryo UI" panose="020B0604030504040204" pitchFamily="34" charset="-128"/>
                <a:ea typeface="Meiryo UI" panose="020B0604030504040204" pitchFamily="34" charset="-128"/>
              </a:rPr>
              <a:t>75%</a:t>
            </a:r>
          </a:p>
          <a:p>
            <a:r>
              <a:rPr kumimoji="1" lang="en-US" altLang="ja-JP" sz="1400" dirty="0">
                <a:latin typeface="Meiryo UI" panose="020B0604030504040204" pitchFamily="34" charset="-128"/>
                <a:ea typeface="Meiryo UI" panose="020B0604030504040204" pitchFamily="34" charset="-128"/>
              </a:rPr>
              <a:t>2018</a:t>
            </a:r>
            <a:r>
              <a:rPr kumimoji="1" lang="ja-JP" altLang="en-US" sz="1400">
                <a:latin typeface="Meiryo UI" panose="020B0604030504040204" pitchFamily="34" charset="-128"/>
                <a:ea typeface="Meiryo UI" panose="020B0604030504040204" pitchFamily="34" charset="-128"/>
              </a:rPr>
              <a:t>年の院内がん登録初回治療開始例のカバー率：</a:t>
            </a:r>
            <a:r>
              <a:rPr kumimoji="1" lang="en-US" altLang="ja-JP" sz="1400" dirty="0">
                <a:latin typeface="Meiryo UI" panose="020B0604030504040204" pitchFamily="34" charset="-128"/>
                <a:ea typeface="Meiryo UI" panose="020B0604030504040204" pitchFamily="34" charset="-128"/>
              </a:rPr>
              <a:t>73%</a:t>
            </a:r>
            <a:endParaRPr lang="en-US" altLang="ja-JP" sz="1400" dirty="0">
              <a:latin typeface="Meiryo UI" panose="020B0604030504040204" pitchFamily="34" charset="-128"/>
              <a:ea typeface="Meiryo UI" panose="020B0604030504040204" pitchFamily="34" charset="-128"/>
            </a:endParaRPr>
          </a:p>
          <a:p>
            <a:r>
              <a:rPr lang="en-US" altLang="ja-JP" sz="1400" dirty="0">
                <a:latin typeface="Meiryo UI" panose="020B0604030504040204" pitchFamily="34" charset="-128"/>
                <a:ea typeface="Meiryo UI" panose="020B0604030504040204" pitchFamily="34" charset="-128"/>
              </a:rPr>
              <a:t>2017</a:t>
            </a:r>
            <a:r>
              <a:rPr lang="ja-JP" altLang="en-US" sz="1400">
                <a:latin typeface="Meiryo UI" panose="020B0604030504040204" pitchFamily="34" charset="-128"/>
                <a:ea typeface="Meiryo UI" panose="020B0604030504040204" pitchFamily="34" charset="-128"/>
              </a:rPr>
              <a:t>年の</a:t>
            </a:r>
            <a:r>
              <a:rPr kumimoji="1" lang="ja-JP" altLang="en-US" sz="1400">
                <a:latin typeface="Meiryo UI" panose="020B0604030504040204" pitchFamily="34" charset="-128"/>
                <a:ea typeface="Meiryo UI" panose="020B0604030504040204" pitchFamily="34" charset="-128"/>
              </a:rPr>
              <a:t>院内がん登録初回治療開始例のカバー率：</a:t>
            </a:r>
            <a:r>
              <a:rPr kumimoji="1" lang="en-US" altLang="ja-JP" sz="1400" dirty="0">
                <a:latin typeface="Meiryo UI" panose="020B0604030504040204" pitchFamily="34" charset="-128"/>
                <a:ea typeface="Meiryo UI" panose="020B0604030504040204" pitchFamily="34" charset="-128"/>
              </a:rPr>
              <a:t>71%</a:t>
            </a:r>
          </a:p>
          <a:p>
            <a:r>
              <a:rPr kumimoji="1" lang="en-US" altLang="ja-JP" sz="1400" dirty="0">
                <a:latin typeface="Meiryo UI" panose="020B0604030504040204" pitchFamily="34" charset="-128"/>
                <a:ea typeface="Meiryo UI" panose="020B0604030504040204" pitchFamily="34" charset="-128"/>
              </a:rPr>
              <a:t>2017</a:t>
            </a:r>
            <a:r>
              <a:rPr kumimoji="1" lang="ja-JP" altLang="en-US" sz="1400">
                <a:latin typeface="Meiryo UI" panose="020B0604030504040204" pitchFamily="34" charset="-128"/>
                <a:ea typeface="Meiryo UI" panose="020B0604030504040204" pitchFamily="34" charset="-128"/>
              </a:rPr>
              <a:t>年の拠点病院での初回治療開始例カバー率：</a:t>
            </a:r>
            <a:r>
              <a:rPr kumimoji="1" lang="en-US" altLang="ja-JP" sz="1400" dirty="0">
                <a:latin typeface="Meiryo UI" panose="020B0604030504040204" pitchFamily="34" charset="-128"/>
                <a:ea typeface="Meiryo UI" panose="020B0604030504040204" pitchFamily="34" charset="-128"/>
              </a:rPr>
              <a:t>52%</a:t>
            </a:r>
            <a:endParaRPr kumimoji="1" lang="ja-JP" altLang="en-US" sz="1400">
              <a:latin typeface="Meiryo UI" panose="020B0604030504040204" pitchFamily="34" charset="-128"/>
              <a:ea typeface="Meiryo UI" panose="020B0604030504040204" pitchFamily="34" charset="-128"/>
            </a:endParaRPr>
          </a:p>
        </p:txBody>
      </p:sp>
      <p:graphicFrame>
        <p:nvGraphicFramePr>
          <p:cNvPr id="6" name="表 5">
            <a:extLst>
              <a:ext uri="{FF2B5EF4-FFF2-40B4-BE49-F238E27FC236}">
                <a16:creationId xmlns:a16="http://schemas.microsoft.com/office/drawing/2014/main" id="{BCE31558-1CD8-4B1C-8389-F0E4CFF9BB07}"/>
              </a:ext>
            </a:extLst>
          </p:cNvPr>
          <p:cNvGraphicFramePr>
            <a:graphicFrameLocks noGrp="1"/>
          </p:cNvGraphicFramePr>
          <p:nvPr>
            <p:extLst>
              <p:ext uri="{D42A27DB-BD31-4B8C-83A1-F6EECF244321}">
                <p14:modId xmlns:p14="http://schemas.microsoft.com/office/powerpoint/2010/main" val="1738446486"/>
              </p:ext>
            </p:extLst>
          </p:nvPr>
        </p:nvGraphicFramePr>
        <p:xfrm>
          <a:off x="3768767" y="1339421"/>
          <a:ext cx="3226240" cy="3330019"/>
        </p:xfrm>
        <a:graphic>
          <a:graphicData uri="http://schemas.openxmlformats.org/drawingml/2006/table">
            <a:tbl>
              <a:tblPr firstRow="1">
                <a:tableStyleId>{21E4AEA4-8DFA-4A89-87EB-49C32662AFE0}</a:tableStyleId>
              </a:tblPr>
              <a:tblGrid>
                <a:gridCol w="1670790">
                  <a:extLst>
                    <a:ext uri="{9D8B030D-6E8A-4147-A177-3AD203B41FA5}">
                      <a16:colId xmlns:a16="http://schemas.microsoft.com/office/drawing/2014/main" val="2256210331"/>
                    </a:ext>
                  </a:extLst>
                </a:gridCol>
                <a:gridCol w="777725">
                  <a:extLst>
                    <a:ext uri="{9D8B030D-6E8A-4147-A177-3AD203B41FA5}">
                      <a16:colId xmlns:a16="http://schemas.microsoft.com/office/drawing/2014/main" val="1939295588"/>
                    </a:ext>
                  </a:extLst>
                </a:gridCol>
                <a:gridCol w="777725">
                  <a:extLst>
                    <a:ext uri="{9D8B030D-6E8A-4147-A177-3AD203B41FA5}">
                      <a16:colId xmlns:a16="http://schemas.microsoft.com/office/drawing/2014/main" val="2032508811"/>
                    </a:ext>
                  </a:extLst>
                </a:gridCol>
              </a:tblGrid>
              <a:tr h="302729">
                <a:tc>
                  <a:txBody>
                    <a:bodyPr/>
                    <a:lstStyle/>
                    <a:p>
                      <a:pPr algn="l" fontAlgn="ctr"/>
                      <a:r>
                        <a:rPr lang="ja-JP" altLang="en-US" sz="1200" b="1" i="0" u="none" strike="noStrike">
                          <a:solidFill>
                            <a:schemeClr val="bg1"/>
                          </a:solidFill>
                          <a:effectLst/>
                          <a:latin typeface="Meiryo UI" panose="020B0604030504040204" pitchFamily="34" charset="-128"/>
                          <a:ea typeface="Meiryo UI" panose="020B0604030504040204" pitchFamily="34" charset="-128"/>
                        </a:rPr>
                        <a:t>院内がん登録より推計</a:t>
                      </a:r>
                      <a:r>
                        <a:rPr lang="en-US" altLang="ja-JP" sz="1200" b="1" i="0" u="none" strike="noStrike" baseline="30000" dirty="0">
                          <a:solidFill>
                            <a:schemeClr val="bg1"/>
                          </a:solidFill>
                          <a:effectLst/>
                          <a:latin typeface="Meiryo UI" panose="020B0604030504040204" pitchFamily="34" charset="-128"/>
                          <a:ea typeface="Meiryo UI" panose="020B0604030504040204" pitchFamily="34" charset="-128"/>
                        </a:rPr>
                        <a:t>**</a:t>
                      </a:r>
                      <a:endParaRPr lang="ja-JP" altLang="en-US" sz="1200" b="1" i="0" u="none" strike="noStrike" baseline="30000">
                        <a:solidFill>
                          <a:schemeClr val="bg1"/>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u="none" strike="noStrike" dirty="0">
                          <a:effectLst/>
                          <a:latin typeface="Meiryo UI" panose="020B0604030504040204" pitchFamily="34" charset="-128"/>
                          <a:ea typeface="Meiryo UI" panose="020B0604030504040204" pitchFamily="34" charset="-128"/>
                        </a:rPr>
                        <a:t>2018</a:t>
                      </a:r>
                      <a:r>
                        <a:rPr lang="ja-JP" altLang="en-US" sz="1200" u="none" strike="noStrike">
                          <a:effectLst/>
                          <a:latin typeface="Meiryo UI" panose="020B0604030504040204" pitchFamily="34" charset="-128"/>
                          <a:ea typeface="Meiryo UI" panose="020B0604030504040204" pitchFamily="34" charset="-128"/>
                        </a:rPr>
                        <a:t>年</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u="none" strike="noStrike">
                          <a:effectLst/>
                          <a:latin typeface="Meiryo UI" panose="020B0604030504040204" pitchFamily="34" charset="-128"/>
                          <a:ea typeface="Meiryo UI" panose="020B0604030504040204" pitchFamily="34" charset="-128"/>
                        </a:rPr>
                        <a:t>2019</a:t>
                      </a:r>
                      <a:r>
                        <a:rPr lang="ja-JP" altLang="en-US" sz="1200" u="none" strike="noStrike">
                          <a:effectLst/>
                          <a:latin typeface="Meiryo UI" panose="020B0604030504040204" pitchFamily="34" charset="-128"/>
                          <a:ea typeface="Meiryo UI" panose="020B0604030504040204" pitchFamily="34" charset="-128"/>
                        </a:rPr>
                        <a:t>年</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1834598698"/>
                  </a:ext>
                </a:extLst>
              </a:tr>
              <a:tr h="302729">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胃がん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122,453 </a:t>
                      </a: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120,609 </a:t>
                      </a:r>
                    </a:p>
                  </a:txBody>
                  <a:tcPr marL="9525" marR="9525" marT="9525" marB="0" anchor="ctr"/>
                </a:tc>
                <a:extLst>
                  <a:ext uri="{0D108BD9-81ED-4DB2-BD59-A6C34878D82A}">
                    <a16:rowId xmlns:a16="http://schemas.microsoft.com/office/drawing/2014/main" val="2099216213"/>
                  </a:ext>
                </a:extLst>
              </a:tr>
              <a:tr h="302729">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大腸がん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178,099 </a:t>
                      </a: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182,652 </a:t>
                      </a:r>
                    </a:p>
                  </a:txBody>
                  <a:tcPr marL="9525" marR="9525" marT="9525" marB="0" anchor="ctr"/>
                </a:tc>
                <a:extLst>
                  <a:ext uri="{0D108BD9-81ED-4DB2-BD59-A6C34878D82A}">
                    <a16:rowId xmlns:a16="http://schemas.microsoft.com/office/drawing/2014/main" val="1372917770"/>
                  </a:ext>
                </a:extLst>
              </a:tr>
              <a:tr h="302729">
                <a:tc>
                  <a:txBody>
                    <a:bodyPr/>
                    <a:lstStyle/>
                    <a:p>
                      <a:pPr algn="l" fontAlgn="ctr"/>
                      <a:r>
                        <a:rPr lang="ja-JP" altLang="en-US" sz="1200" b="0" i="0" u="none" strike="noStrike">
                          <a:solidFill>
                            <a:srgbClr val="000000"/>
                          </a:solidFill>
                          <a:effectLst/>
                          <a:latin typeface="Meiryo UI" panose="020B0604030504040204" pitchFamily="34" charset="-128"/>
                          <a:ea typeface="Meiryo UI" panose="020B0604030504040204" pitchFamily="34" charset="-128"/>
                        </a:rPr>
                        <a:t>肝がん</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33,245</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32,588</a:t>
                      </a:r>
                    </a:p>
                  </a:txBody>
                  <a:tcPr marL="9525" marR="9525" marT="9525" marB="0" anchor="ctr"/>
                </a:tc>
                <a:extLst>
                  <a:ext uri="{0D108BD9-81ED-4DB2-BD59-A6C34878D82A}">
                    <a16:rowId xmlns:a16="http://schemas.microsoft.com/office/drawing/2014/main" val="3326809858"/>
                  </a:ext>
                </a:extLst>
              </a:tr>
              <a:tr h="302729">
                <a:tc>
                  <a:txBody>
                    <a:bodyPr/>
                    <a:lstStyle/>
                    <a:p>
                      <a:pPr algn="l" fontAlgn="ctr"/>
                      <a:r>
                        <a:rPr lang="en-US" altLang="ja-JP" sz="1200" u="none" strike="noStrike" dirty="0">
                          <a:effectLst/>
                          <a:latin typeface="Meiryo UI" panose="020B0604030504040204" pitchFamily="34" charset="-128"/>
                          <a:ea typeface="Meiryo UI" panose="020B0604030504040204" pitchFamily="34" charset="-128"/>
                        </a:rPr>
                        <a:t> </a:t>
                      </a:r>
                      <a:r>
                        <a:rPr lang="ja-JP" altLang="en-US" sz="1200" u="none" strike="noStrike">
                          <a:effectLst/>
                          <a:latin typeface="Meiryo UI" panose="020B0604030504040204" pitchFamily="34" charset="-128"/>
                          <a:ea typeface="Meiryo UI" panose="020B0604030504040204" pitchFamily="34" charset="-128"/>
                        </a:rPr>
                        <a:t>肝細胞がん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28,168 </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27,252 </a:t>
                      </a:r>
                    </a:p>
                  </a:txBody>
                  <a:tcPr marL="9525" marR="9525" marT="9525" marB="0" anchor="ctr"/>
                </a:tc>
                <a:extLst>
                  <a:ext uri="{0D108BD9-81ED-4DB2-BD59-A6C34878D82A}">
                    <a16:rowId xmlns:a16="http://schemas.microsoft.com/office/drawing/2014/main" val="1293478661"/>
                  </a:ext>
                </a:extLst>
              </a:tr>
              <a:tr h="302729">
                <a:tc>
                  <a:txBody>
                    <a:bodyPr/>
                    <a:lstStyle/>
                    <a:p>
                      <a:pPr algn="l"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 </a:t>
                      </a:r>
                      <a:r>
                        <a:rPr lang="ja-JP" altLang="en-US" sz="1200" b="0" i="0" u="none" strike="noStrike">
                          <a:solidFill>
                            <a:srgbClr val="000000"/>
                          </a:solidFill>
                          <a:effectLst/>
                          <a:latin typeface="Meiryo UI" panose="020B0604030504040204" pitchFamily="34" charset="-128"/>
                          <a:ea typeface="Meiryo UI" panose="020B0604030504040204" pitchFamily="34" charset="-128"/>
                        </a:rPr>
                        <a:t>肝内胆管がん</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5,077 </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5,336 </a:t>
                      </a:r>
                    </a:p>
                  </a:txBody>
                  <a:tcPr marL="9525" marR="9525" marT="9525" marB="0" anchor="ctr"/>
                </a:tc>
                <a:extLst>
                  <a:ext uri="{0D108BD9-81ED-4DB2-BD59-A6C34878D82A}">
                    <a16:rowId xmlns:a16="http://schemas.microsoft.com/office/drawing/2014/main" val="3088931809"/>
                  </a:ext>
                </a:extLst>
              </a:tr>
              <a:tr h="302729">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肺がん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u="none" strike="noStrike" dirty="0">
                          <a:effectLst/>
                          <a:latin typeface="Meiryo UI" panose="020B0604030504040204" pitchFamily="34" charset="-128"/>
                          <a:ea typeface="Meiryo UI" panose="020B0604030504040204" pitchFamily="34" charset="-128"/>
                        </a:rPr>
                        <a:t>127,148 </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u="none" strike="noStrike" dirty="0">
                          <a:effectLst/>
                          <a:latin typeface="Meiryo UI" panose="020B0604030504040204" pitchFamily="34" charset="-128"/>
                          <a:ea typeface="Meiryo UI" panose="020B0604030504040204" pitchFamily="34" charset="-128"/>
                        </a:rPr>
                        <a:t>131,625 </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3907289530"/>
                  </a:ext>
                </a:extLst>
              </a:tr>
              <a:tr h="302729">
                <a:tc>
                  <a:txBody>
                    <a:bodyPr/>
                    <a:lstStyle/>
                    <a:p>
                      <a:pPr algn="l" fontAlgn="ctr"/>
                      <a:r>
                        <a:rPr lang="en-US" sz="1200" b="0" i="0" u="none" strike="noStrike" dirty="0">
                          <a:solidFill>
                            <a:srgbClr val="000000"/>
                          </a:solidFill>
                          <a:effectLst/>
                          <a:latin typeface="Meiryo UI" panose="020B0604030504040204" pitchFamily="34" charset="-128"/>
                          <a:ea typeface="Meiryo UI" panose="020B0604030504040204" pitchFamily="34" charset="-128"/>
                        </a:rPr>
                        <a:t> NSCLC</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115,786 </a:t>
                      </a: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120,153 </a:t>
                      </a:r>
                    </a:p>
                  </a:txBody>
                  <a:tcPr marL="9525" marR="9525" marT="9525" marB="0" anchor="ctr"/>
                </a:tc>
                <a:extLst>
                  <a:ext uri="{0D108BD9-81ED-4DB2-BD59-A6C34878D82A}">
                    <a16:rowId xmlns:a16="http://schemas.microsoft.com/office/drawing/2014/main" val="4118454374"/>
                  </a:ext>
                </a:extLst>
              </a:tr>
              <a:tr h="302729">
                <a:tc>
                  <a:txBody>
                    <a:bodyPr/>
                    <a:lstStyle/>
                    <a:p>
                      <a:pPr algn="l" fontAlgn="ctr"/>
                      <a:r>
                        <a:rPr lang="en-US" sz="1200" b="0" i="0" u="none" strike="noStrike" dirty="0">
                          <a:solidFill>
                            <a:srgbClr val="000000"/>
                          </a:solidFill>
                          <a:effectLst/>
                          <a:latin typeface="Meiryo UI" panose="020B0604030504040204" pitchFamily="34" charset="-128"/>
                          <a:ea typeface="Meiryo UI" panose="020B0604030504040204" pitchFamily="34" charset="-128"/>
                        </a:rPr>
                        <a:t> SCLC</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11,362 </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11,472 </a:t>
                      </a:r>
                    </a:p>
                  </a:txBody>
                  <a:tcPr marL="9525" marR="9525" marT="9525" marB="0" anchor="ctr"/>
                </a:tc>
                <a:extLst>
                  <a:ext uri="{0D108BD9-81ED-4DB2-BD59-A6C34878D82A}">
                    <a16:rowId xmlns:a16="http://schemas.microsoft.com/office/drawing/2014/main" val="2254983735"/>
                  </a:ext>
                </a:extLst>
              </a:tr>
              <a:tr h="302729">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乳がん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105,212 </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110,532 </a:t>
                      </a:r>
                    </a:p>
                  </a:txBody>
                  <a:tcPr marL="9525" marR="9525" marT="9525" marB="0" anchor="ctr"/>
                </a:tc>
                <a:extLst>
                  <a:ext uri="{0D108BD9-81ED-4DB2-BD59-A6C34878D82A}">
                    <a16:rowId xmlns:a16="http://schemas.microsoft.com/office/drawing/2014/main" val="3441925027"/>
                  </a:ext>
                </a:extLst>
              </a:tr>
              <a:tr h="302729">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子宮体がん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i="0" u="none" strike="noStrike">
                          <a:solidFill>
                            <a:srgbClr val="000000"/>
                          </a:solidFill>
                          <a:effectLst/>
                          <a:latin typeface="Meiryo UI" panose="020B0604030504040204" pitchFamily="34" charset="-128"/>
                          <a:ea typeface="Meiryo UI" panose="020B0604030504040204" pitchFamily="34" charset="-128"/>
                        </a:rPr>
                        <a:t>19,188 </a:t>
                      </a:r>
                    </a:p>
                  </a:txBody>
                  <a:tcPr marL="9525" marR="9525" marT="9525" marB="0" anchor="ctr"/>
                </a:tc>
                <a:tc>
                  <a:txBody>
                    <a:bodyPr/>
                    <a:lstStyle/>
                    <a:p>
                      <a:pPr algn="ctr" fontAlgn="ctr"/>
                      <a:r>
                        <a:rPr lang="en-US" altLang="ja-JP" sz="1200" b="0" i="0" u="none" strike="noStrike" dirty="0">
                          <a:solidFill>
                            <a:srgbClr val="000000"/>
                          </a:solidFill>
                          <a:effectLst/>
                          <a:latin typeface="Meiryo UI" panose="020B0604030504040204" pitchFamily="34" charset="-128"/>
                          <a:ea typeface="Meiryo UI" panose="020B0604030504040204" pitchFamily="34" charset="-128"/>
                        </a:rPr>
                        <a:t>20,052 </a:t>
                      </a:r>
                    </a:p>
                  </a:txBody>
                  <a:tcPr marL="9525" marR="9525" marT="9525" marB="0" anchor="ctr"/>
                </a:tc>
                <a:extLst>
                  <a:ext uri="{0D108BD9-81ED-4DB2-BD59-A6C34878D82A}">
                    <a16:rowId xmlns:a16="http://schemas.microsoft.com/office/drawing/2014/main" val="3723031986"/>
                  </a:ext>
                </a:extLst>
              </a:tr>
            </a:tbl>
          </a:graphicData>
        </a:graphic>
      </p:graphicFrame>
      <p:sp>
        <p:nvSpPr>
          <p:cNvPr id="7" name="テキスト ボックス 6">
            <a:extLst>
              <a:ext uri="{FF2B5EF4-FFF2-40B4-BE49-F238E27FC236}">
                <a16:creationId xmlns:a16="http://schemas.microsoft.com/office/drawing/2014/main" id="{BFF40E94-6717-B813-3F34-3062307DD930}"/>
              </a:ext>
            </a:extLst>
          </p:cNvPr>
          <p:cNvSpPr txBox="1"/>
          <p:nvPr/>
        </p:nvSpPr>
        <p:spPr>
          <a:xfrm>
            <a:off x="7155044" y="4560451"/>
            <a:ext cx="5036956" cy="861774"/>
          </a:xfrm>
          <a:prstGeom prst="rect">
            <a:avLst/>
          </a:prstGeom>
          <a:noFill/>
        </p:spPr>
        <p:txBody>
          <a:bodyPr wrap="none" rtlCol="0">
            <a:spAutoFit/>
          </a:bodyPr>
          <a:lstStyle/>
          <a:p>
            <a:r>
              <a:rPr kumimoji="1" lang="en-US" altLang="ja-JP" sz="1600" dirty="0">
                <a:latin typeface="Meiryo UI" panose="020B0604030504040204" pitchFamily="34" charset="-128"/>
                <a:ea typeface="Meiryo UI" panose="020B0604030504040204" pitchFamily="34" charset="-128"/>
              </a:rPr>
              <a:t>*</a:t>
            </a:r>
            <a:r>
              <a:rPr kumimoji="1" lang="ja-JP" altLang="en-US" sz="1600">
                <a:latin typeface="Meiryo UI" panose="020B0604030504040204" pitchFamily="34" charset="-128"/>
                <a:ea typeface="Meiryo UI" panose="020B0604030504040204" pitchFamily="34" charset="-128"/>
              </a:rPr>
              <a:t>全国がん登録はがんの発生臓器のみで分類</a:t>
            </a:r>
            <a:endParaRPr kumimoji="1" lang="en-US" altLang="ja-JP" sz="1600" dirty="0">
              <a:latin typeface="Meiryo UI" panose="020B0604030504040204" pitchFamily="34" charset="-128"/>
              <a:ea typeface="Meiryo UI" panose="020B0604030504040204" pitchFamily="34" charset="-128"/>
            </a:endParaRPr>
          </a:p>
          <a:p>
            <a:r>
              <a:rPr lang="en-US" altLang="ja-JP" sz="1600" dirty="0">
                <a:latin typeface="Meiryo UI" panose="020B0604030504040204" pitchFamily="34" charset="-128"/>
                <a:ea typeface="Meiryo UI" panose="020B0604030504040204" pitchFamily="34" charset="-128"/>
              </a:rPr>
              <a:t>**</a:t>
            </a:r>
            <a:r>
              <a:rPr lang="ja-JP" altLang="en-US" sz="1600">
                <a:latin typeface="Meiryo UI" panose="020B0604030504040204" pitchFamily="34" charset="-128"/>
                <a:ea typeface="Meiryo UI" panose="020B0604030504040204" pitchFamily="34" charset="-128"/>
              </a:rPr>
              <a:t>院内がん登録は局在臓器</a:t>
            </a:r>
            <a:r>
              <a:rPr lang="en-US" altLang="ja-JP" sz="1600" dirty="0">
                <a:latin typeface="Meiryo UI" panose="020B0604030504040204" pitchFamily="34" charset="-128"/>
                <a:ea typeface="Meiryo UI" panose="020B0604030504040204" pitchFamily="34" charset="-128"/>
              </a:rPr>
              <a:t>+</a:t>
            </a:r>
            <a:r>
              <a:rPr lang="ja-JP" altLang="en-US" sz="1600">
                <a:latin typeface="Meiryo UI" panose="020B0604030504040204" pitchFamily="34" charset="-128"/>
                <a:ea typeface="Meiryo UI" panose="020B0604030504040204" pitchFamily="34" charset="-128"/>
              </a:rPr>
              <a:t>組織型で分類した数を使用</a:t>
            </a:r>
            <a:endParaRPr lang="en-US" altLang="ja-JP" sz="1600" dirty="0">
              <a:latin typeface="Meiryo UI" panose="020B0604030504040204" pitchFamily="34" charset="-128"/>
              <a:ea typeface="Meiryo UI" panose="020B0604030504040204" pitchFamily="34" charset="-128"/>
            </a:endParaRPr>
          </a:p>
          <a:p>
            <a:r>
              <a:rPr kumimoji="1" lang="en-US" altLang="ja-JP" sz="1600" dirty="0">
                <a:latin typeface="Meiryo UI" panose="020B0604030504040204" pitchFamily="34" charset="-128"/>
                <a:ea typeface="Meiryo UI" panose="020B0604030504040204" pitchFamily="34" charset="-128"/>
              </a:rPr>
              <a:t>(</a:t>
            </a:r>
            <a:r>
              <a:rPr kumimoji="1" lang="ja-JP" altLang="en-US" sz="1600">
                <a:latin typeface="Meiryo UI" panose="020B0604030504040204" pitchFamily="34" charset="-128"/>
                <a:ea typeface="Meiryo UI" panose="020B0604030504040204" pitchFamily="34" charset="-128"/>
              </a:rPr>
              <a:t>ステージ別件数も確認するため</a:t>
            </a:r>
            <a:r>
              <a:rPr kumimoji="1" lang="en-US" altLang="ja-JP" sz="1600" dirty="0">
                <a:latin typeface="Meiryo UI" panose="020B0604030504040204" pitchFamily="34" charset="-128"/>
                <a:ea typeface="Meiryo UI" panose="020B0604030504040204" pitchFamily="34" charset="-128"/>
              </a:rPr>
              <a:t>)</a:t>
            </a:r>
            <a:endParaRPr kumimoji="1" lang="ja-JP" altLang="en-US" sz="1600">
              <a:latin typeface="Meiryo UI" panose="020B0604030504040204" pitchFamily="34" charset="-128"/>
              <a:ea typeface="Meiryo UI" panose="020B0604030504040204" pitchFamily="34" charset="-128"/>
            </a:endParaRPr>
          </a:p>
        </p:txBody>
      </p:sp>
      <p:sp>
        <p:nvSpPr>
          <p:cNvPr id="8" name="角丸四角形 7">
            <a:extLst>
              <a:ext uri="{FF2B5EF4-FFF2-40B4-BE49-F238E27FC236}">
                <a16:creationId xmlns:a16="http://schemas.microsoft.com/office/drawing/2014/main" id="{A1226758-23E6-4127-4041-211B745E6108}"/>
              </a:ext>
            </a:extLst>
          </p:cNvPr>
          <p:cNvSpPr/>
          <p:nvPr/>
        </p:nvSpPr>
        <p:spPr>
          <a:xfrm>
            <a:off x="423830" y="5438131"/>
            <a:ext cx="11564471" cy="1307053"/>
          </a:xfrm>
          <a:prstGeom prst="round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ja-JP" altLang="en-US" sz="2000">
                <a:solidFill>
                  <a:schemeClr val="tx1"/>
                </a:solidFill>
                <a:latin typeface="Meiryo UI" panose="020B0604030504040204" pitchFamily="34" charset="-128"/>
                <a:ea typeface="Meiryo UI" panose="020B0604030504040204" pitchFamily="34" charset="-128"/>
              </a:rPr>
              <a:t>院内がん登録からの推計罹患者数は全国がん登録結果とほぼ同様</a:t>
            </a:r>
            <a:endParaRPr lang="en-US" altLang="ja-JP" sz="2000" dirty="0">
              <a:solidFill>
                <a:schemeClr val="tx1"/>
              </a:solidFill>
              <a:latin typeface="Meiryo UI" panose="020B0604030504040204" pitchFamily="34" charset="-128"/>
              <a:ea typeface="Meiryo UI" panose="020B0604030504040204" pitchFamily="34" charset="-128"/>
            </a:endParaRPr>
          </a:p>
          <a:p>
            <a:pPr marL="342900" indent="-342900">
              <a:buFont typeface="Arial" panose="020B0604020202020204" pitchFamily="34" charset="0"/>
              <a:buChar char="•"/>
            </a:pPr>
            <a:r>
              <a:rPr lang="ja-JP" altLang="en-US" sz="2000">
                <a:solidFill>
                  <a:schemeClr val="tx1"/>
                </a:solidFill>
                <a:latin typeface="Meiryo UI" panose="020B0604030504040204" pitchFamily="34" charset="-128"/>
                <a:ea typeface="Meiryo UI" panose="020B0604030504040204" pitchFamily="34" charset="-128"/>
              </a:rPr>
              <a:t>ステージ別症例数では院内がん登録のみで確認可能で、生存率結果も院内がん登録のみ利用可能</a:t>
            </a:r>
            <a:endParaRPr lang="en-US" altLang="ja-JP" sz="2000" dirty="0">
              <a:solidFill>
                <a:schemeClr val="tx1"/>
              </a:solidFill>
              <a:latin typeface="Meiryo UI" panose="020B0604030504040204" pitchFamily="34" charset="-128"/>
              <a:ea typeface="Meiryo UI" panose="020B0604030504040204" pitchFamily="34" charset="-128"/>
            </a:endParaRPr>
          </a:p>
          <a:p>
            <a:endParaRPr lang="en-US" altLang="ja-JP" sz="2000" dirty="0">
              <a:solidFill>
                <a:schemeClr val="tx1"/>
              </a:solidFill>
              <a:latin typeface="Meiryo UI" panose="020B0604030504040204" pitchFamily="34" charset="-128"/>
              <a:ea typeface="Meiryo UI" panose="020B0604030504040204" pitchFamily="34" charset="-128"/>
            </a:endParaRPr>
          </a:p>
          <a:p>
            <a:pPr algn="ctr"/>
            <a:r>
              <a:rPr lang="ja-JP" altLang="en-US" sz="2000">
                <a:solidFill>
                  <a:schemeClr val="tx1"/>
                </a:solidFill>
                <a:latin typeface="Meiryo UI" panose="020B0604030504040204" pitchFamily="34" charset="-128"/>
                <a:ea typeface="Meiryo UI" panose="020B0604030504040204" pitchFamily="34" charset="-128"/>
              </a:rPr>
              <a:t>院内がん登録のデータを基に推計を行う</a:t>
            </a:r>
            <a:endParaRPr lang="en-US" altLang="ja-JP" sz="2000" dirty="0">
              <a:solidFill>
                <a:schemeClr val="tx1"/>
              </a:solidFill>
              <a:latin typeface="Meiryo UI" panose="020B0604030504040204" pitchFamily="34" charset="-128"/>
              <a:ea typeface="Meiryo UI" panose="020B0604030504040204" pitchFamily="34" charset="-128"/>
            </a:endParaRPr>
          </a:p>
        </p:txBody>
      </p:sp>
      <p:sp>
        <p:nvSpPr>
          <p:cNvPr id="9" name="下矢印 8">
            <a:extLst>
              <a:ext uri="{FF2B5EF4-FFF2-40B4-BE49-F238E27FC236}">
                <a16:creationId xmlns:a16="http://schemas.microsoft.com/office/drawing/2014/main" id="{030B69E7-FB88-7DF2-F8C8-86081E801636}"/>
              </a:ext>
            </a:extLst>
          </p:cNvPr>
          <p:cNvSpPr/>
          <p:nvPr/>
        </p:nvSpPr>
        <p:spPr>
          <a:xfrm>
            <a:off x="6066310" y="6126578"/>
            <a:ext cx="391885" cy="249382"/>
          </a:xfrm>
          <a:prstGeom prst="downArrow">
            <a:avLst/>
          </a:prstGeom>
          <a:ln>
            <a:solidFill>
              <a:schemeClr val="accent2"/>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528567DE-255D-A1FB-9600-2B187804F614}"/>
              </a:ext>
            </a:extLst>
          </p:cNvPr>
          <p:cNvSpPr txBox="1"/>
          <p:nvPr/>
        </p:nvSpPr>
        <p:spPr>
          <a:xfrm>
            <a:off x="0" y="4652361"/>
            <a:ext cx="6635150" cy="600164"/>
          </a:xfrm>
          <a:prstGeom prst="rect">
            <a:avLst/>
          </a:prstGeom>
          <a:noFill/>
        </p:spPr>
        <p:txBody>
          <a:bodyPr wrap="none" rtlCol="0">
            <a:spAutoFit/>
          </a:bodyPr>
          <a:lstStyle/>
          <a:p>
            <a:r>
              <a:rPr kumimoji="1" lang="en-US" altLang="ja-JP" sz="1100" dirty="0">
                <a:latin typeface="Meiryo UI" panose="020B0604030504040204" pitchFamily="34" charset="-128"/>
                <a:ea typeface="Meiryo UI" panose="020B0604030504040204" pitchFamily="34" charset="-128"/>
                <a:hlinkClick r:id="rId3"/>
              </a:rPr>
              <a:t>https://jhcr-cs.ganjoho.jp/hbcrtables/</a:t>
            </a:r>
            <a:endParaRPr kumimoji="1" lang="en-US" altLang="ja-JP" sz="1100" dirty="0">
              <a:latin typeface="Meiryo UI" panose="020B0604030504040204" pitchFamily="34" charset="-128"/>
              <a:ea typeface="Meiryo UI" panose="020B0604030504040204" pitchFamily="34" charset="-128"/>
            </a:endParaRPr>
          </a:p>
          <a:p>
            <a:r>
              <a:rPr kumimoji="1" lang="en-US" altLang="ja-JP" sz="1100" dirty="0">
                <a:latin typeface="Meiryo UI" panose="020B0604030504040204" pitchFamily="34" charset="-128"/>
                <a:ea typeface="Meiryo UI" panose="020B0604030504040204" pitchFamily="34" charset="-128"/>
              </a:rPr>
              <a:t>https://</a:t>
            </a:r>
            <a:r>
              <a:rPr kumimoji="1" lang="en-US" altLang="ja-JP" sz="1100" dirty="0" err="1">
                <a:latin typeface="Meiryo UI" panose="020B0604030504040204" pitchFamily="34" charset="-128"/>
                <a:ea typeface="Meiryo UI" panose="020B0604030504040204" pitchFamily="34" charset="-128"/>
              </a:rPr>
              <a:t>ganjoho.jp</a:t>
            </a:r>
            <a:r>
              <a:rPr kumimoji="1" lang="en-US" altLang="ja-JP" sz="1100" dirty="0">
                <a:latin typeface="Meiryo UI" panose="020B0604030504040204" pitchFamily="34" charset="-128"/>
                <a:ea typeface="Meiryo UI" panose="020B0604030504040204" pitchFamily="34" charset="-128"/>
              </a:rPr>
              <a:t>/public/</a:t>
            </a:r>
            <a:r>
              <a:rPr kumimoji="1" lang="en-US" altLang="ja-JP" sz="1100" dirty="0" err="1">
                <a:latin typeface="Meiryo UI" panose="020B0604030504040204" pitchFamily="34" charset="-128"/>
                <a:ea typeface="Meiryo UI" panose="020B0604030504040204" pitchFamily="34" charset="-128"/>
              </a:rPr>
              <a:t>qa_links</a:t>
            </a:r>
            <a:r>
              <a:rPr kumimoji="1" lang="en-US" altLang="ja-JP" sz="1100" dirty="0">
                <a:latin typeface="Meiryo UI" panose="020B0604030504040204" pitchFamily="34" charset="-128"/>
                <a:ea typeface="Meiryo UI" panose="020B0604030504040204" pitchFamily="34" charset="-128"/>
              </a:rPr>
              <a:t>/report/</a:t>
            </a:r>
            <a:r>
              <a:rPr kumimoji="1" lang="en-US" altLang="ja-JP" sz="1100" dirty="0" err="1">
                <a:latin typeface="Meiryo UI" panose="020B0604030504040204" pitchFamily="34" charset="-128"/>
                <a:ea typeface="Meiryo UI" panose="020B0604030504040204" pitchFamily="34" charset="-128"/>
              </a:rPr>
              <a:t>hosp_c</a:t>
            </a:r>
            <a:r>
              <a:rPr kumimoji="1" lang="en-US" altLang="ja-JP" sz="1100" dirty="0">
                <a:latin typeface="Meiryo UI" panose="020B0604030504040204" pitchFamily="34" charset="-128"/>
                <a:ea typeface="Meiryo UI" panose="020B0604030504040204" pitchFamily="34" charset="-128"/>
              </a:rPr>
              <a:t>/</a:t>
            </a:r>
            <a:r>
              <a:rPr kumimoji="1" lang="en-US" altLang="ja-JP" sz="1100" dirty="0" err="1">
                <a:latin typeface="Meiryo UI" panose="020B0604030504040204" pitchFamily="34" charset="-128"/>
                <a:ea typeface="Meiryo UI" panose="020B0604030504040204" pitchFamily="34" charset="-128"/>
              </a:rPr>
              <a:t>hosp_c_registry.html</a:t>
            </a:r>
            <a:endParaRPr kumimoji="1" lang="en-US" altLang="ja-JP" sz="1100" dirty="0">
              <a:latin typeface="Meiryo UI" panose="020B0604030504040204" pitchFamily="34" charset="-128"/>
              <a:ea typeface="Meiryo UI" panose="020B0604030504040204" pitchFamily="34" charset="-128"/>
            </a:endParaRPr>
          </a:p>
          <a:p>
            <a:r>
              <a:rPr kumimoji="1" lang="en-US" altLang="ja-JP" sz="1100" dirty="0">
                <a:latin typeface="Meiryo UI" panose="020B0604030504040204" pitchFamily="34" charset="-128"/>
                <a:ea typeface="Meiryo UI" panose="020B0604030504040204" pitchFamily="34" charset="-128"/>
              </a:rPr>
              <a:t>https://</a:t>
            </a:r>
            <a:r>
              <a:rPr kumimoji="1" lang="en-US" altLang="ja-JP" sz="1100" dirty="0" err="1">
                <a:latin typeface="Meiryo UI" panose="020B0604030504040204" pitchFamily="34" charset="-128"/>
                <a:ea typeface="Meiryo UI" panose="020B0604030504040204" pitchFamily="34" charset="-128"/>
              </a:rPr>
              <a:t>www.e-stat.go.jp</a:t>
            </a:r>
            <a:r>
              <a:rPr kumimoji="1" lang="en-US" altLang="ja-JP" sz="1100" dirty="0">
                <a:latin typeface="Meiryo UI" panose="020B0604030504040204" pitchFamily="34" charset="-128"/>
                <a:ea typeface="Meiryo UI" panose="020B0604030504040204" pitchFamily="34" charset="-128"/>
              </a:rPr>
              <a:t>/stat-search/</a:t>
            </a:r>
            <a:r>
              <a:rPr kumimoji="1" lang="en-US" altLang="ja-JP" sz="1100" dirty="0" err="1">
                <a:latin typeface="Meiryo UI" panose="020B0604030504040204" pitchFamily="34" charset="-128"/>
                <a:ea typeface="Meiryo UI" panose="020B0604030504040204" pitchFamily="34" charset="-128"/>
              </a:rPr>
              <a:t>files?page</a:t>
            </a:r>
            <a:r>
              <a:rPr kumimoji="1" lang="en-US" altLang="ja-JP" sz="1100" dirty="0">
                <a:latin typeface="Meiryo UI" panose="020B0604030504040204" pitchFamily="34" charset="-128"/>
                <a:ea typeface="Meiryo UI" panose="020B0604030504040204" pitchFamily="34" charset="-128"/>
              </a:rPr>
              <a:t>=1&amp;toukei=00450173&amp;tstat=000001133323</a:t>
            </a:r>
            <a:endParaRPr kumimoji="1" lang="ja-JP" altLang="en-US" sz="1100">
              <a:latin typeface="Meiryo UI" panose="020B0604030504040204" pitchFamily="34" charset="-128"/>
              <a:ea typeface="Meiryo UI" panose="020B0604030504040204" pitchFamily="34" charset="-128"/>
            </a:endParaRPr>
          </a:p>
        </p:txBody>
      </p:sp>
      <p:graphicFrame>
        <p:nvGraphicFramePr>
          <p:cNvPr id="11" name="表 10">
            <a:extLst>
              <a:ext uri="{FF2B5EF4-FFF2-40B4-BE49-F238E27FC236}">
                <a16:creationId xmlns:a16="http://schemas.microsoft.com/office/drawing/2014/main" id="{6162798C-8388-B214-AFB0-94F346546DE6}"/>
              </a:ext>
            </a:extLst>
          </p:cNvPr>
          <p:cNvGraphicFramePr>
            <a:graphicFrameLocks noGrp="1"/>
          </p:cNvGraphicFramePr>
          <p:nvPr>
            <p:extLst>
              <p:ext uri="{D42A27DB-BD31-4B8C-83A1-F6EECF244321}">
                <p14:modId xmlns:p14="http://schemas.microsoft.com/office/powerpoint/2010/main" val="3035796404"/>
              </p:ext>
            </p:extLst>
          </p:nvPr>
        </p:nvGraphicFramePr>
        <p:xfrm>
          <a:off x="7446199" y="1339421"/>
          <a:ext cx="3226240" cy="2191659"/>
        </p:xfrm>
        <a:graphic>
          <a:graphicData uri="http://schemas.openxmlformats.org/drawingml/2006/table">
            <a:tbl>
              <a:tblPr firstRow="1">
                <a:tableStyleId>{00A15C55-8517-42AA-B614-E9B94910E393}</a:tableStyleId>
              </a:tblPr>
              <a:tblGrid>
                <a:gridCol w="1670790">
                  <a:extLst>
                    <a:ext uri="{9D8B030D-6E8A-4147-A177-3AD203B41FA5}">
                      <a16:colId xmlns:a16="http://schemas.microsoft.com/office/drawing/2014/main" val="2256210331"/>
                    </a:ext>
                  </a:extLst>
                </a:gridCol>
                <a:gridCol w="777725">
                  <a:extLst>
                    <a:ext uri="{9D8B030D-6E8A-4147-A177-3AD203B41FA5}">
                      <a16:colId xmlns:a16="http://schemas.microsoft.com/office/drawing/2014/main" val="1939295588"/>
                    </a:ext>
                  </a:extLst>
                </a:gridCol>
                <a:gridCol w="777725">
                  <a:extLst>
                    <a:ext uri="{9D8B030D-6E8A-4147-A177-3AD203B41FA5}">
                      <a16:colId xmlns:a16="http://schemas.microsoft.com/office/drawing/2014/main" val="2032508811"/>
                    </a:ext>
                  </a:extLst>
                </a:gridCol>
              </a:tblGrid>
              <a:tr h="302729">
                <a:tc>
                  <a:txBody>
                    <a:bodyPr/>
                    <a:lstStyle/>
                    <a:p>
                      <a:pPr algn="ctr" fontAlgn="ctr"/>
                      <a:r>
                        <a:rPr lang="ja-JP" altLang="en-US" sz="1200" b="1" u="none" strike="noStrike">
                          <a:solidFill>
                            <a:schemeClr val="bg1"/>
                          </a:solidFill>
                          <a:effectLst/>
                          <a:latin typeface="Meiryo UI" panose="020B0604030504040204" pitchFamily="34" charset="-128"/>
                          <a:ea typeface="Meiryo UI" panose="020B0604030504040204" pitchFamily="34" charset="-128"/>
                        </a:rPr>
                        <a:t>全国がん登録に対する</a:t>
                      </a:r>
                      <a:endParaRPr lang="en-US" altLang="ja-JP" sz="1200" b="1" u="none" strike="noStrike" dirty="0">
                        <a:solidFill>
                          <a:schemeClr val="bg1"/>
                        </a:solidFill>
                        <a:effectLst/>
                        <a:latin typeface="Meiryo UI" panose="020B0604030504040204" pitchFamily="34" charset="-128"/>
                        <a:ea typeface="Meiryo UI" panose="020B0604030504040204" pitchFamily="34" charset="-128"/>
                      </a:endParaRPr>
                    </a:p>
                    <a:p>
                      <a:pPr algn="ctr" fontAlgn="ctr"/>
                      <a:r>
                        <a:rPr lang="ja-JP" altLang="en-US" sz="1200" b="1" u="none" strike="noStrike">
                          <a:solidFill>
                            <a:schemeClr val="bg1"/>
                          </a:solidFill>
                          <a:effectLst/>
                          <a:latin typeface="Meiryo UI" panose="020B0604030504040204" pitchFamily="34" charset="-128"/>
                          <a:ea typeface="Meiryo UI" panose="020B0604030504040204" pitchFamily="34" charset="-128"/>
                        </a:rPr>
                        <a:t>推計値の割合</a:t>
                      </a:r>
                      <a:endParaRPr lang="ja-JP" altLang="en-US" sz="1200" b="1" i="0" u="none" strike="noStrike">
                        <a:solidFill>
                          <a:schemeClr val="bg1"/>
                        </a:solidFill>
                        <a:effectLst/>
                        <a:latin typeface="Meiryo UI" panose="020B0604030504040204" pitchFamily="34" charset="-128"/>
                        <a:ea typeface="Meiryo UI" panose="020B0604030504040204" pitchFamily="34" charset="-128"/>
                      </a:endParaRPr>
                    </a:p>
                  </a:txBody>
                  <a:tcPr marL="9525" marR="9525" marT="9525" marB="0" anchor="ctr">
                    <a:solidFill>
                      <a:schemeClr val="accent4">
                        <a:lumMod val="75000"/>
                      </a:schemeClr>
                    </a:solidFill>
                  </a:tcPr>
                </a:tc>
                <a:tc>
                  <a:txBody>
                    <a:bodyPr/>
                    <a:lstStyle/>
                    <a:p>
                      <a:pPr algn="ctr" fontAlgn="ctr"/>
                      <a:r>
                        <a:rPr lang="en-US" altLang="ja-JP" sz="1200" u="none" strike="noStrike" dirty="0">
                          <a:effectLst/>
                          <a:latin typeface="Meiryo UI" panose="020B0604030504040204" pitchFamily="34" charset="-128"/>
                          <a:ea typeface="Meiryo UI" panose="020B0604030504040204" pitchFamily="34" charset="-128"/>
                        </a:rPr>
                        <a:t>2018</a:t>
                      </a:r>
                      <a:r>
                        <a:rPr lang="ja-JP" altLang="en-US" sz="1200" u="none" strike="noStrike">
                          <a:effectLst/>
                          <a:latin typeface="Meiryo UI" panose="020B0604030504040204" pitchFamily="34" charset="-128"/>
                          <a:ea typeface="Meiryo UI" panose="020B0604030504040204" pitchFamily="34" charset="-128"/>
                        </a:rPr>
                        <a:t>年</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solidFill>
                      <a:schemeClr val="accent4">
                        <a:lumMod val="75000"/>
                      </a:schemeClr>
                    </a:solidFill>
                  </a:tcPr>
                </a:tc>
                <a:tc>
                  <a:txBody>
                    <a:bodyPr/>
                    <a:lstStyle/>
                    <a:p>
                      <a:pPr algn="ctr" fontAlgn="ctr"/>
                      <a:r>
                        <a:rPr lang="en-US" altLang="ja-JP" sz="1200" u="none" strike="noStrike" dirty="0">
                          <a:effectLst/>
                          <a:latin typeface="Meiryo UI" panose="020B0604030504040204" pitchFamily="34" charset="-128"/>
                          <a:ea typeface="Meiryo UI" panose="020B0604030504040204" pitchFamily="34" charset="-128"/>
                        </a:rPr>
                        <a:t>2019</a:t>
                      </a:r>
                      <a:r>
                        <a:rPr lang="ja-JP" altLang="en-US" sz="1200" u="none" strike="noStrike">
                          <a:effectLst/>
                          <a:latin typeface="Meiryo UI" panose="020B0604030504040204" pitchFamily="34" charset="-128"/>
                          <a:ea typeface="Meiryo UI" panose="020B0604030504040204" pitchFamily="34" charset="-128"/>
                        </a:rPr>
                        <a:t>年</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solidFill>
                      <a:schemeClr val="accent4">
                        <a:lumMod val="75000"/>
                      </a:schemeClr>
                    </a:solidFill>
                  </a:tcPr>
                </a:tc>
                <a:extLst>
                  <a:ext uri="{0D108BD9-81ED-4DB2-BD59-A6C34878D82A}">
                    <a16:rowId xmlns:a16="http://schemas.microsoft.com/office/drawing/2014/main" val="1834598698"/>
                  </a:ext>
                </a:extLst>
              </a:tr>
              <a:tr h="302729">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胃がん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97.2%</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97.0%</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2099216213"/>
                  </a:ext>
                </a:extLst>
              </a:tr>
              <a:tr h="302729">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大腸がん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91.9%</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91.7%</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1372917770"/>
                  </a:ext>
                </a:extLst>
              </a:tr>
              <a:tr h="302729">
                <a:tc>
                  <a:txBody>
                    <a:bodyPr/>
                    <a:lstStyle/>
                    <a:p>
                      <a:pPr algn="l" fontAlgn="ctr"/>
                      <a:r>
                        <a:rPr lang="ja-JP" altLang="en-US" sz="1200" b="0" u="none" strike="noStrike">
                          <a:solidFill>
                            <a:srgbClr val="000000"/>
                          </a:solidFill>
                          <a:effectLst/>
                          <a:latin typeface="Meiryo UI" panose="020B0604030504040204" pitchFamily="34" charset="-128"/>
                          <a:ea typeface="Meiryo UI" panose="020B0604030504040204" pitchFamily="34" charset="-128"/>
                        </a:rPr>
                        <a:t>肝がん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86.8%</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87.4%</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1198602410"/>
                  </a:ext>
                </a:extLst>
              </a:tr>
              <a:tr h="302729">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肺がん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101.2%</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101.6%</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3907289530"/>
                  </a:ext>
                </a:extLst>
              </a:tr>
              <a:tr h="302729">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乳がん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98.7%</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99.8%</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3441925027"/>
                  </a:ext>
                </a:extLst>
              </a:tr>
              <a:tr h="302729">
                <a:tc>
                  <a:txBody>
                    <a:bodyPr/>
                    <a:lstStyle/>
                    <a:p>
                      <a:pPr algn="l" fontAlgn="ctr"/>
                      <a:r>
                        <a:rPr lang="ja-JP" altLang="en-US" sz="1200" u="none" strike="noStrike">
                          <a:effectLst/>
                          <a:latin typeface="Meiryo UI" panose="020B0604030504040204" pitchFamily="34" charset="-128"/>
                          <a:ea typeface="Meiryo UI" panose="020B0604030504040204" pitchFamily="34" charset="-128"/>
                        </a:rPr>
                        <a:t>子宮体がん</a:t>
                      </a:r>
                      <a:endParaRPr lang="ja-JP" altLang="en-US" sz="12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112.3%</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200" b="0" u="none" strike="noStrike" dirty="0">
                          <a:solidFill>
                            <a:srgbClr val="000000"/>
                          </a:solidFill>
                          <a:effectLst/>
                          <a:latin typeface="Meiryo UI" panose="020B0604030504040204" pitchFamily="34" charset="-128"/>
                          <a:ea typeface="Meiryo UI" panose="020B0604030504040204" pitchFamily="34" charset="-128"/>
                        </a:rPr>
                        <a:t>112.1%</a:t>
                      </a:r>
                      <a:endParaRPr lang="en-US" altLang="ja-JP" sz="12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3723031986"/>
                  </a:ext>
                </a:extLst>
              </a:tr>
            </a:tbl>
          </a:graphicData>
        </a:graphic>
      </p:graphicFrame>
      <p:sp>
        <p:nvSpPr>
          <p:cNvPr id="3" name="スライド番号プレースホルダー 2">
            <a:extLst>
              <a:ext uri="{FF2B5EF4-FFF2-40B4-BE49-F238E27FC236}">
                <a16:creationId xmlns:a16="http://schemas.microsoft.com/office/drawing/2014/main" id="{E3CD688C-47B2-F0F5-5249-C08BD92C7F0E}"/>
              </a:ext>
            </a:extLst>
          </p:cNvPr>
          <p:cNvSpPr>
            <a:spLocks noGrp="1"/>
          </p:cNvSpPr>
          <p:nvPr>
            <p:ph type="sldNum" sz="quarter" idx="12"/>
          </p:nvPr>
        </p:nvSpPr>
        <p:spPr/>
        <p:txBody>
          <a:bodyPr/>
          <a:lstStyle/>
          <a:p>
            <a:fld id="{4009802C-F34A-4A41-BCFA-483915B5FDF0}" type="slidenum">
              <a:rPr kumimoji="1" lang="ja-JP" altLang="en-US" smtClean="0"/>
              <a:t>4</a:t>
            </a:fld>
            <a:endParaRPr kumimoji="1" lang="ja-JP" altLang="en-US"/>
          </a:p>
        </p:txBody>
      </p:sp>
    </p:spTree>
    <p:extLst>
      <p:ext uri="{BB962C8B-B14F-4D97-AF65-F5344CB8AC3E}">
        <p14:creationId xmlns:p14="http://schemas.microsoft.com/office/powerpoint/2010/main" val="38063654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2B26AA-F965-76F6-824D-41A3C0B24E5E}"/>
              </a:ext>
            </a:extLst>
          </p:cNvPr>
          <p:cNvSpPr>
            <a:spLocks noGrp="1"/>
          </p:cNvSpPr>
          <p:nvPr>
            <p:ph type="title"/>
          </p:nvPr>
        </p:nvSpPr>
        <p:spPr>
          <a:xfrm>
            <a:off x="0" y="1"/>
            <a:ext cx="12192000" cy="1151906"/>
          </a:xfrm>
        </p:spPr>
        <p:txBody>
          <a:bodyPr>
            <a:normAutofit/>
          </a:bodyPr>
          <a:lstStyle/>
          <a:p>
            <a:r>
              <a:rPr kumimoji="1" lang="ja-JP" altLang="en-US" sz="3600">
                <a:latin typeface="Meiryo UI" panose="020B0604030504040204" pitchFamily="34" charset="-128"/>
                <a:ea typeface="Meiryo UI" panose="020B0604030504040204" pitchFamily="34" charset="-128"/>
              </a:rPr>
              <a:t>前年診断で周術期治療を</a:t>
            </a:r>
            <a:r>
              <a:rPr kumimoji="1" lang="en-US" altLang="ja-JP" sz="3600" dirty="0">
                <a:latin typeface="Meiryo UI" panose="020B0604030504040204" pitchFamily="34" charset="-128"/>
                <a:ea typeface="Meiryo UI" panose="020B0604030504040204" pitchFamily="34" charset="-128"/>
              </a:rPr>
              <a:t>1</a:t>
            </a:r>
            <a:r>
              <a:rPr kumimoji="1" lang="ja-JP" altLang="en-US" sz="3600">
                <a:latin typeface="Meiryo UI" panose="020B0604030504040204" pitchFamily="34" charset="-128"/>
                <a:ea typeface="Meiryo UI" panose="020B0604030504040204" pitchFamily="34" charset="-128"/>
              </a:rPr>
              <a:t>年以上受けると予想される患者数を院内がん登録などを基に推計</a:t>
            </a:r>
            <a:r>
              <a:rPr kumimoji="1" lang="en-US" altLang="ja-JP" sz="3600" dirty="0">
                <a:latin typeface="Meiryo UI" panose="020B0604030504040204" pitchFamily="34" charset="-128"/>
                <a:ea typeface="Meiryo UI" panose="020B0604030504040204" pitchFamily="34" charset="-128"/>
              </a:rPr>
              <a:t>(stage0-3)</a:t>
            </a:r>
            <a:endParaRPr kumimoji="1" lang="ja-JP" altLang="en-US" sz="3600">
              <a:latin typeface="Meiryo UI" panose="020B0604030504040204" pitchFamily="34" charset="-128"/>
              <a:ea typeface="Meiryo UI" panose="020B0604030504040204" pitchFamily="34" charset="-128"/>
            </a:endParaRPr>
          </a:p>
        </p:txBody>
      </p:sp>
      <p:graphicFrame>
        <p:nvGraphicFramePr>
          <p:cNvPr id="4" name="コンテンツ プレースホルダー 3">
            <a:extLst>
              <a:ext uri="{FF2B5EF4-FFF2-40B4-BE49-F238E27FC236}">
                <a16:creationId xmlns:a16="http://schemas.microsoft.com/office/drawing/2014/main" id="{8F2CAAA0-00AE-FCA9-B915-3D6E8C80D1B7}"/>
              </a:ext>
            </a:extLst>
          </p:cNvPr>
          <p:cNvGraphicFramePr>
            <a:graphicFrameLocks noGrp="1"/>
          </p:cNvGraphicFramePr>
          <p:nvPr>
            <p:ph idx="1"/>
            <p:extLst>
              <p:ext uri="{D42A27DB-BD31-4B8C-83A1-F6EECF244321}">
                <p14:modId xmlns:p14="http://schemas.microsoft.com/office/powerpoint/2010/main" val="3816685468"/>
              </p:ext>
            </p:extLst>
          </p:nvPr>
        </p:nvGraphicFramePr>
        <p:xfrm>
          <a:off x="403761" y="1108165"/>
          <a:ext cx="10848403" cy="5254014"/>
        </p:xfrm>
        <a:graphic>
          <a:graphicData uri="http://schemas.openxmlformats.org/drawingml/2006/table">
            <a:tbl>
              <a:tblPr firstRow="1">
                <a:tableStyleId>{93296810-A885-4BE3-A3E7-6D5BEEA58F35}</a:tableStyleId>
              </a:tblPr>
              <a:tblGrid>
                <a:gridCol w="1383937">
                  <a:extLst>
                    <a:ext uri="{9D8B030D-6E8A-4147-A177-3AD203B41FA5}">
                      <a16:colId xmlns:a16="http://schemas.microsoft.com/office/drawing/2014/main" val="353971078"/>
                    </a:ext>
                  </a:extLst>
                </a:gridCol>
                <a:gridCol w="4317275">
                  <a:extLst>
                    <a:ext uri="{9D8B030D-6E8A-4147-A177-3AD203B41FA5}">
                      <a16:colId xmlns:a16="http://schemas.microsoft.com/office/drawing/2014/main" val="4204565186"/>
                    </a:ext>
                  </a:extLst>
                </a:gridCol>
                <a:gridCol w="5147191">
                  <a:extLst>
                    <a:ext uri="{9D8B030D-6E8A-4147-A177-3AD203B41FA5}">
                      <a16:colId xmlns:a16="http://schemas.microsoft.com/office/drawing/2014/main" val="2539547051"/>
                    </a:ext>
                  </a:extLst>
                </a:gridCol>
              </a:tblGrid>
              <a:tr h="230626">
                <a:tc>
                  <a:txBody>
                    <a:bodyPr/>
                    <a:lstStyle/>
                    <a:p>
                      <a:pPr algn="l" fontAlgn="ctr"/>
                      <a:r>
                        <a:rPr lang="ja-JP" altLang="en-US" sz="1800" b="1" u="none" strike="noStrike">
                          <a:solidFill>
                            <a:schemeClr val="bg1"/>
                          </a:solidFill>
                          <a:effectLst/>
                          <a:latin typeface="Meiryo UI" panose="020B0604030504040204" pitchFamily="34" charset="-128"/>
                          <a:ea typeface="Meiryo UI" panose="020B0604030504040204" pitchFamily="34" charset="-128"/>
                        </a:rPr>
                        <a:t>がん種</a:t>
                      </a:r>
                      <a:endParaRPr lang="ja-JP" altLang="en-US" sz="1800" b="1" i="0" u="none" strike="noStrike">
                        <a:solidFill>
                          <a:schemeClr val="bg1"/>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ja-JP" altLang="en-US" sz="1800" u="none" strike="noStrike">
                          <a:effectLst/>
                          <a:latin typeface="Meiryo UI" panose="020B0604030504040204" pitchFamily="34" charset="-128"/>
                          <a:ea typeface="Meiryo UI" panose="020B0604030504040204" pitchFamily="34" charset="-128"/>
                        </a:rPr>
                        <a:t>周術期治療</a:t>
                      </a:r>
                      <a:endParaRPr lang="ja-JP" altLang="en-US" sz="18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ja-JP" altLang="en-US" sz="1800" b="1" i="0" u="none" strike="noStrike">
                          <a:solidFill>
                            <a:schemeClr val="bg1"/>
                          </a:solidFill>
                          <a:effectLst/>
                          <a:latin typeface="Meiryo UI" panose="020B0604030504040204" pitchFamily="34" charset="-128"/>
                          <a:ea typeface="Meiryo UI" panose="020B0604030504040204" pitchFamily="34" charset="-128"/>
                        </a:rPr>
                        <a:t>推計可能な数値</a:t>
                      </a:r>
                    </a:p>
                  </a:txBody>
                  <a:tcPr marL="8648" marR="8648" marT="8648" marB="0" anchor="ctr"/>
                </a:tc>
                <a:extLst>
                  <a:ext uri="{0D108BD9-81ED-4DB2-BD59-A6C34878D82A}">
                    <a16:rowId xmlns:a16="http://schemas.microsoft.com/office/drawing/2014/main" val="1998304621"/>
                  </a:ext>
                </a:extLst>
              </a:tr>
              <a:tr h="340750">
                <a:tc>
                  <a:txBody>
                    <a:bodyPr/>
                    <a:lstStyle/>
                    <a:p>
                      <a:pPr algn="l" fontAlgn="ctr"/>
                      <a:r>
                        <a:rPr lang="ja-JP" altLang="en-US" sz="1800" u="none" strike="noStrike">
                          <a:effectLst/>
                          <a:latin typeface="Meiryo UI" panose="020B0604030504040204" pitchFamily="34" charset="-128"/>
                          <a:ea typeface="Meiryo UI" panose="020B0604030504040204" pitchFamily="34" charset="-128"/>
                        </a:rPr>
                        <a:t>胃がん</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en-US" sz="1800" u="none" strike="noStrike" dirty="0">
                          <a:effectLst/>
                          <a:latin typeface="Meiryo UI" panose="020B0604030504040204" pitchFamily="34" charset="-128"/>
                          <a:ea typeface="Meiryo UI" panose="020B0604030504040204" pitchFamily="34" charset="-128"/>
                        </a:rPr>
                        <a:t>(stage2,3)S1: </a:t>
                      </a:r>
                      <a:r>
                        <a:rPr lang="en-US" sz="1800" u="none" strike="noStrike" dirty="0">
                          <a:solidFill>
                            <a:srgbClr val="FF0000"/>
                          </a:solidFill>
                          <a:effectLst/>
                          <a:latin typeface="Meiryo UI" panose="020B0604030504040204" pitchFamily="34" charset="-128"/>
                          <a:ea typeface="Meiryo UI" panose="020B0604030504040204" pitchFamily="34" charset="-128"/>
                        </a:rPr>
                        <a:t>1y</a:t>
                      </a:r>
                      <a:r>
                        <a:rPr lang="en-US" sz="1800" u="none" strike="noStrike" dirty="0">
                          <a:effectLst/>
                          <a:latin typeface="Meiryo UI" panose="020B0604030504040204" pitchFamily="34" charset="-128"/>
                          <a:ea typeface="Meiryo UI" panose="020B0604030504040204" pitchFamily="34" charset="-128"/>
                        </a:rPr>
                        <a:t>, </a:t>
                      </a:r>
                      <a:r>
                        <a:rPr lang="en-US" sz="1800" u="none" strike="noStrike" dirty="0" err="1">
                          <a:effectLst/>
                          <a:latin typeface="Meiryo UI" panose="020B0604030504040204" pitchFamily="34" charset="-128"/>
                          <a:ea typeface="Meiryo UI" panose="020B0604030504040204" pitchFamily="34" charset="-128"/>
                        </a:rPr>
                        <a:t>CapOx</a:t>
                      </a:r>
                      <a:r>
                        <a:rPr lang="en-US" sz="1800" u="none" strike="noStrike" dirty="0">
                          <a:effectLst/>
                          <a:latin typeface="Meiryo UI" panose="020B0604030504040204" pitchFamily="34" charset="-128"/>
                          <a:ea typeface="Meiryo UI" panose="020B0604030504040204" pitchFamily="34" charset="-128"/>
                        </a:rPr>
                        <a:t>: 0.5y</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en-US" sz="1800" b="0" i="0" u="none" strike="noStrike" dirty="0">
                          <a:solidFill>
                            <a:srgbClr val="000000"/>
                          </a:solidFill>
                          <a:effectLst/>
                          <a:latin typeface="Meiryo UI" panose="020B0604030504040204" pitchFamily="34" charset="-128"/>
                          <a:ea typeface="Meiryo UI" panose="020B0604030504040204" pitchFamily="34" charset="-128"/>
                        </a:rPr>
                        <a:t>stage2or3(pT1,pT3N0</a:t>
                      </a:r>
                      <a:r>
                        <a:rPr lang="ja-JP" altLang="en-US" sz="1800" b="0" i="0" u="none" strike="noStrike">
                          <a:solidFill>
                            <a:srgbClr val="000000"/>
                          </a:solidFill>
                          <a:effectLst/>
                          <a:latin typeface="Meiryo UI" panose="020B0604030504040204" pitchFamily="34" charset="-128"/>
                          <a:ea typeface="Meiryo UI" panose="020B0604030504040204" pitchFamily="34" charset="-128"/>
                        </a:rPr>
                        <a:t>除く</a:t>
                      </a: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a:t>
                      </a:r>
                      <a:r>
                        <a:rPr lang="ja-JP" altLang="en-US" sz="1800" b="0" i="0" u="none" strike="noStrike">
                          <a:solidFill>
                            <a:srgbClr val="000000"/>
                          </a:solidFill>
                          <a:effectLst/>
                          <a:latin typeface="Meiryo UI" panose="020B0604030504040204" pitchFamily="34" charset="-128"/>
                          <a:ea typeface="Meiryo UI" panose="020B0604030504040204" pitchFamily="34" charset="-128"/>
                        </a:rPr>
                        <a:t>の</a:t>
                      </a: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75</a:t>
                      </a:r>
                      <a:r>
                        <a:rPr lang="ja-JP" altLang="en-US" sz="1800" b="0" i="0" u="none" strike="noStrike">
                          <a:solidFill>
                            <a:srgbClr val="000000"/>
                          </a:solidFill>
                          <a:effectLst/>
                          <a:latin typeface="Meiryo UI" panose="020B0604030504040204" pitchFamily="34" charset="-128"/>
                          <a:ea typeface="Meiryo UI" panose="020B0604030504040204" pitchFamily="34" charset="-128"/>
                        </a:rPr>
                        <a:t>歳未満で手術を受けた患者のうち、術後</a:t>
                      </a: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42</a:t>
                      </a:r>
                      <a:r>
                        <a:rPr lang="ja-JP" altLang="en-US" sz="1800" b="0" i="0" u="none" strike="noStrike">
                          <a:solidFill>
                            <a:srgbClr val="000000"/>
                          </a:solidFill>
                          <a:effectLst/>
                          <a:latin typeface="Meiryo UI" panose="020B0604030504040204" pitchFamily="34" charset="-128"/>
                          <a:ea typeface="Meiryo UI" panose="020B0604030504040204" pitchFamily="34" charset="-128"/>
                        </a:rPr>
                        <a:t>日以内にケモを受けたのは</a:t>
                      </a: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49.7%</a:t>
                      </a:r>
                      <a:r>
                        <a:rPr lang="ja-JP" altLang="en-US" sz="1800" b="0" i="0" u="none" strike="noStrike">
                          <a:solidFill>
                            <a:srgbClr val="000000"/>
                          </a:solidFill>
                          <a:effectLst/>
                          <a:latin typeface="Meiryo UI" panose="020B0604030504040204" pitchFamily="34" charset="-128"/>
                          <a:ea typeface="Meiryo UI" panose="020B0604030504040204" pitchFamily="34" charset="-128"/>
                        </a:rPr>
                        <a:t>で</a:t>
                      </a:r>
                      <a:r>
                        <a:rPr lang="en-US" sz="1800" b="0" i="0" u="none" strike="noStrike" dirty="0">
                          <a:solidFill>
                            <a:srgbClr val="000000"/>
                          </a:solidFill>
                          <a:effectLst/>
                          <a:latin typeface="Meiryo UI" panose="020B0604030504040204" pitchFamily="34" charset="-128"/>
                          <a:ea typeface="Meiryo UI" panose="020B0604030504040204" pitchFamily="34" charset="-128"/>
                        </a:rPr>
                        <a:t>S1</a:t>
                      </a:r>
                      <a:r>
                        <a:rPr lang="ja-JP" altLang="en-US" sz="1800" b="0" i="0" u="none" strike="noStrike">
                          <a:solidFill>
                            <a:srgbClr val="000000"/>
                          </a:solidFill>
                          <a:effectLst/>
                          <a:latin typeface="Meiryo UI" panose="020B0604030504040204" pitchFamily="34" charset="-128"/>
                          <a:ea typeface="Meiryo UI" panose="020B0604030504040204" pitchFamily="34" charset="-128"/>
                        </a:rPr>
                        <a:t>は</a:t>
                      </a: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85%</a:t>
                      </a:r>
                      <a:r>
                        <a:rPr lang="ja-JP" altLang="en-US" sz="1800" b="0" i="0" u="none" strike="noStrike">
                          <a:solidFill>
                            <a:srgbClr val="000000"/>
                          </a:solidFill>
                          <a:effectLst/>
                          <a:latin typeface="Meiryo UI" panose="020B0604030504040204" pitchFamily="34" charset="-128"/>
                          <a:ea typeface="Meiryo UI" panose="020B0604030504040204" pitchFamily="34" charset="-128"/>
                        </a:rPr>
                        <a:t>で選択</a:t>
                      </a: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(QI)</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extLst>
                  <a:ext uri="{0D108BD9-81ED-4DB2-BD59-A6C34878D82A}">
                    <a16:rowId xmlns:a16="http://schemas.microsoft.com/office/drawing/2014/main" val="1048095997"/>
                  </a:ext>
                </a:extLst>
              </a:tr>
              <a:tr h="672852">
                <a:tc>
                  <a:txBody>
                    <a:bodyPr/>
                    <a:lstStyle/>
                    <a:p>
                      <a:pPr algn="l" fontAlgn="ctr"/>
                      <a:r>
                        <a:rPr lang="ja-JP" altLang="en-US" sz="1800" u="none" strike="noStrike">
                          <a:effectLst/>
                          <a:latin typeface="Meiryo UI" panose="020B0604030504040204" pitchFamily="34" charset="-128"/>
                          <a:ea typeface="Meiryo UI" panose="020B0604030504040204" pitchFamily="34" charset="-128"/>
                        </a:rPr>
                        <a:t>大腸がん</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en-US" sz="1800" u="none" strike="noStrike" dirty="0">
                          <a:effectLst/>
                          <a:latin typeface="Meiryo UI" panose="020B0604030504040204" pitchFamily="34" charset="-128"/>
                          <a:ea typeface="Meiryo UI" panose="020B0604030504040204" pitchFamily="34" charset="-128"/>
                        </a:rPr>
                        <a:t>(stage3)</a:t>
                      </a:r>
                      <a:r>
                        <a:rPr lang="en-US" sz="1800" u="none" strike="noStrike" dirty="0" err="1">
                          <a:effectLst/>
                          <a:latin typeface="Meiryo UI" panose="020B0604030504040204" pitchFamily="34" charset="-128"/>
                          <a:ea typeface="Meiryo UI" panose="020B0604030504040204" pitchFamily="34" charset="-128"/>
                        </a:rPr>
                        <a:t>FOLFOX,CapeOx,Cape</a:t>
                      </a:r>
                      <a:r>
                        <a:rPr lang="en-US" sz="1800" u="none" strike="noStrike" dirty="0">
                          <a:effectLst/>
                          <a:latin typeface="Meiryo UI" panose="020B0604030504040204" pitchFamily="34" charset="-128"/>
                          <a:ea typeface="Meiryo UI" panose="020B0604030504040204" pitchFamily="34" charset="-128"/>
                        </a:rPr>
                        <a:t>: 0.5y,</a:t>
                      </a:r>
                    </a:p>
                    <a:p>
                      <a:pPr algn="l" fontAlgn="ctr"/>
                      <a:r>
                        <a:rPr lang="en-US" sz="1800" u="none" strike="noStrike" dirty="0">
                          <a:effectLst/>
                          <a:latin typeface="Meiryo UI" panose="020B0604030504040204" pitchFamily="34" charset="-128"/>
                          <a:ea typeface="Meiryo UI" panose="020B0604030504040204" pitchFamily="34" charset="-128"/>
                        </a:rPr>
                        <a:t>CRT: 1M</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en-US" sz="1800" b="0" i="0" u="none" strike="noStrike" dirty="0">
                          <a:solidFill>
                            <a:srgbClr val="000000"/>
                          </a:solidFill>
                          <a:effectLst/>
                          <a:latin typeface="Meiryo UI" panose="020B0604030504040204" pitchFamily="34" charset="-128"/>
                          <a:ea typeface="Meiryo UI" panose="020B0604030504040204" pitchFamily="34" charset="-128"/>
                        </a:rPr>
                        <a:t>-</a:t>
                      </a:r>
                    </a:p>
                  </a:txBody>
                  <a:tcPr marL="8648" marR="8648" marT="8648" marB="0" anchor="ctr"/>
                </a:tc>
                <a:extLst>
                  <a:ext uri="{0D108BD9-81ED-4DB2-BD59-A6C34878D82A}">
                    <a16:rowId xmlns:a16="http://schemas.microsoft.com/office/drawing/2014/main" val="2373836243"/>
                  </a:ext>
                </a:extLst>
              </a:tr>
              <a:tr h="672852">
                <a:tc>
                  <a:txBody>
                    <a:bodyPr/>
                    <a:lstStyle/>
                    <a:p>
                      <a:pPr algn="l" fontAlgn="ctr"/>
                      <a:r>
                        <a:rPr lang="ja-JP" altLang="en-US" sz="1800" u="none" strike="noStrike">
                          <a:effectLst/>
                          <a:latin typeface="Meiryo UI" panose="020B0604030504040204" pitchFamily="34" charset="-128"/>
                          <a:ea typeface="Meiryo UI" panose="020B0604030504040204" pitchFamily="34" charset="-128"/>
                        </a:rPr>
                        <a:t>肝細胞がん</a:t>
                      </a:r>
                      <a:endParaRPr lang="ja-JP" altLang="en-US" sz="18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en-US" sz="1800" u="none" strike="noStrike" dirty="0">
                          <a:effectLst/>
                          <a:latin typeface="Meiryo UI" panose="020B0604030504040204" pitchFamily="34" charset="-128"/>
                          <a:ea typeface="Meiryo UI" panose="020B0604030504040204" pitchFamily="34" charset="-128"/>
                        </a:rPr>
                        <a:t>RFA,TACE,TAE</a:t>
                      </a:r>
                      <a:r>
                        <a:rPr lang="ja-JP" altLang="en-US" sz="1800" u="none" strike="noStrike">
                          <a:effectLst/>
                          <a:latin typeface="Meiryo UI" panose="020B0604030504040204" pitchFamily="34" charset="-128"/>
                          <a:ea typeface="Meiryo UI" panose="020B0604030504040204" pitchFamily="34" charset="-128"/>
                        </a:rPr>
                        <a:t>は</a:t>
                      </a:r>
                      <a:r>
                        <a:rPr lang="ja-JP" altLang="en-US" sz="1800" u="none" strike="noStrike">
                          <a:solidFill>
                            <a:srgbClr val="FF0000"/>
                          </a:solidFill>
                          <a:effectLst/>
                          <a:latin typeface="Meiryo UI" panose="020B0604030504040204" pitchFamily="34" charset="-128"/>
                          <a:ea typeface="Meiryo UI" panose="020B0604030504040204" pitchFamily="34" charset="-128"/>
                        </a:rPr>
                        <a:t>年をまたいで</a:t>
                      </a:r>
                      <a:r>
                        <a:rPr lang="ja-JP" altLang="en-US" sz="1800" u="none" strike="noStrike">
                          <a:effectLst/>
                          <a:latin typeface="Meiryo UI" panose="020B0604030504040204" pitchFamily="34" charset="-128"/>
                          <a:ea typeface="Meiryo UI" panose="020B0604030504040204" pitchFamily="34" charset="-128"/>
                        </a:rPr>
                        <a:t>実施される可能性</a:t>
                      </a:r>
                      <a:endParaRPr lang="ja-JP" altLang="en-US" sz="18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ja-JP" altLang="en-US" sz="1800" b="0" i="0" u="none" strike="noStrike">
                          <a:solidFill>
                            <a:srgbClr val="000000"/>
                          </a:solidFill>
                          <a:effectLst/>
                          <a:latin typeface="Meiryo UI" panose="020B0604030504040204" pitchFamily="34" charset="-128"/>
                          <a:ea typeface="Meiryo UI" panose="020B0604030504040204" pitchFamily="34" charset="-128"/>
                        </a:rPr>
                        <a:t>データなし</a:t>
                      </a:r>
                    </a:p>
                  </a:txBody>
                  <a:tcPr marL="8648" marR="8648" marT="8648" marB="0" anchor="ctr"/>
                </a:tc>
                <a:extLst>
                  <a:ext uri="{0D108BD9-81ED-4DB2-BD59-A6C34878D82A}">
                    <a16:rowId xmlns:a16="http://schemas.microsoft.com/office/drawing/2014/main" val="449779375"/>
                  </a:ext>
                </a:extLst>
              </a:tr>
              <a:tr h="230626">
                <a:tc>
                  <a:txBody>
                    <a:bodyPr/>
                    <a:lstStyle/>
                    <a:p>
                      <a:pPr algn="l" fontAlgn="ctr"/>
                      <a:r>
                        <a:rPr lang="en-US" sz="1800" b="0" i="0" u="none" strike="noStrike" dirty="0" err="1">
                          <a:solidFill>
                            <a:srgbClr val="000000"/>
                          </a:solidFill>
                          <a:effectLst/>
                          <a:latin typeface="Meiryo UI" panose="020B0604030504040204" pitchFamily="34" charset="-128"/>
                          <a:ea typeface="Meiryo UI" panose="020B0604030504040204" pitchFamily="34" charset="-128"/>
                        </a:rPr>
                        <a:t>肝内胆管がん</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en-US" sz="1800" b="0" i="0" u="none" strike="noStrike" dirty="0" err="1">
                          <a:solidFill>
                            <a:srgbClr val="000000"/>
                          </a:solidFill>
                          <a:effectLst/>
                          <a:latin typeface="Meiryo UI" panose="020B0604030504040204" pitchFamily="34" charset="-128"/>
                          <a:ea typeface="Meiryo UI" panose="020B0604030504040204" pitchFamily="34" charset="-128"/>
                        </a:rPr>
                        <a:t>なし</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en-US" sz="1800" b="0" i="0" u="none" strike="noStrike" dirty="0">
                          <a:solidFill>
                            <a:srgbClr val="000000"/>
                          </a:solidFill>
                          <a:effectLst/>
                          <a:latin typeface="Meiryo UI" panose="020B0604030504040204" pitchFamily="34" charset="-128"/>
                          <a:ea typeface="Meiryo UI" panose="020B0604030504040204" pitchFamily="34" charset="-128"/>
                        </a:rPr>
                        <a:t>-</a:t>
                      </a:r>
                    </a:p>
                  </a:txBody>
                  <a:tcPr marL="8648" marR="8648" marT="8648" marB="0" anchor="ctr"/>
                </a:tc>
                <a:extLst>
                  <a:ext uri="{0D108BD9-81ED-4DB2-BD59-A6C34878D82A}">
                    <a16:rowId xmlns:a16="http://schemas.microsoft.com/office/drawing/2014/main" val="2897908710"/>
                  </a:ext>
                </a:extLst>
              </a:tr>
              <a:tr h="230626">
                <a:tc>
                  <a:txBody>
                    <a:bodyPr/>
                    <a:lstStyle/>
                    <a:p>
                      <a:pPr algn="l" fontAlgn="ctr"/>
                      <a:r>
                        <a:rPr lang="en-US" sz="1800" b="0" i="0" u="none" strike="noStrike" dirty="0">
                          <a:solidFill>
                            <a:srgbClr val="000000"/>
                          </a:solidFill>
                          <a:effectLst/>
                          <a:latin typeface="Meiryo UI" panose="020B0604030504040204" pitchFamily="34" charset="-128"/>
                          <a:ea typeface="Meiryo UI" panose="020B0604030504040204" pitchFamily="34" charset="-128"/>
                        </a:rPr>
                        <a:t>NSCLC</a:t>
                      </a:r>
                    </a:p>
                  </a:txBody>
                  <a:tcPr marL="8648" marR="8648" marT="8648" marB="0" anchor="ctr"/>
                </a:tc>
                <a:tc>
                  <a:txBody>
                    <a:bodyPr/>
                    <a:lstStyle/>
                    <a:p>
                      <a:pPr algn="l" fontAlgn="ctr"/>
                      <a:r>
                        <a:rPr lang="en-US" sz="1800" u="none" strike="noStrike" dirty="0">
                          <a:effectLst/>
                          <a:latin typeface="Meiryo UI" panose="020B0604030504040204" pitchFamily="34" charset="-128"/>
                          <a:ea typeface="Meiryo UI" panose="020B0604030504040204" pitchFamily="34" charset="-128"/>
                        </a:rPr>
                        <a:t>UFT(stage1): </a:t>
                      </a:r>
                      <a:r>
                        <a:rPr lang="en-US" sz="1800" u="none" strike="noStrike" dirty="0">
                          <a:solidFill>
                            <a:srgbClr val="FF0000"/>
                          </a:solidFill>
                          <a:effectLst/>
                          <a:latin typeface="Meiryo UI" panose="020B0604030504040204" pitchFamily="34" charset="-128"/>
                          <a:ea typeface="Meiryo UI" panose="020B0604030504040204" pitchFamily="34" charset="-128"/>
                        </a:rPr>
                        <a:t>2y</a:t>
                      </a:r>
                    </a:p>
                    <a:p>
                      <a:pPr algn="l" fontAlgn="ctr"/>
                      <a:r>
                        <a:rPr lang="en-US" sz="1800" u="none" strike="noStrike" dirty="0" err="1">
                          <a:effectLst/>
                          <a:latin typeface="Meiryo UI" panose="020B0604030504040204" pitchFamily="34" charset="-128"/>
                          <a:ea typeface="Meiryo UI" panose="020B0604030504040204" pitchFamily="34" charset="-128"/>
                        </a:rPr>
                        <a:t>プラチナ併用</a:t>
                      </a:r>
                      <a:r>
                        <a:rPr lang="en-US" sz="1800" u="none" strike="noStrike" dirty="0">
                          <a:effectLst/>
                          <a:latin typeface="Meiryo UI" panose="020B0604030504040204" pitchFamily="34" charset="-128"/>
                          <a:ea typeface="Meiryo UI" panose="020B0604030504040204" pitchFamily="34" charset="-128"/>
                        </a:rPr>
                        <a:t>: 3-4M</a:t>
                      </a:r>
                    </a:p>
                    <a:p>
                      <a:pPr algn="l" fontAlgn="ctr"/>
                      <a:r>
                        <a:rPr lang="en-US" sz="1800" u="none" strike="noStrike" dirty="0">
                          <a:effectLst/>
                          <a:latin typeface="Meiryo UI" panose="020B0604030504040204" pitchFamily="34" charset="-128"/>
                          <a:ea typeface="Meiryo UI" panose="020B0604030504040204" pitchFamily="34" charset="-128"/>
                        </a:rPr>
                        <a:t>CRT: 1-4M</a:t>
                      </a:r>
                    </a:p>
                    <a:p>
                      <a:pPr algn="l" fontAlgn="ctr"/>
                      <a:r>
                        <a:rPr lang="ja-JP" altLang="en-US" sz="1800" u="none" strike="noStrike">
                          <a:effectLst/>
                          <a:latin typeface="Meiryo UI" panose="020B0604030504040204" pitchFamily="34" charset="-128"/>
                          <a:ea typeface="Meiryo UI" panose="020B0604030504040204" pitchFamily="34" charset="-128"/>
                        </a:rPr>
                        <a:t>デュルバルマブ</a:t>
                      </a:r>
                      <a:r>
                        <a:rPr lang="en-US" altLang="ja-JP" sz="1800" u="none" strike="noStrike" dirty="0">
                          <a:effectLst/>
                          <a:latin typeface="Meiryo UI" panose="020B0604030504040204" pitchFamily="34" charset="-128"/>
                          <a:ea typeface="Meiryo UI" panose="020B0604030504040204" pitchFamily="34" charset="-128"/>
                        </a:rPr>
                        <a:t>(</a:t>
                      </a:r>
                      <a:r>
                        <a:rPr lang="en-US" sz="1800" u="none" strike="noStrike" dirty="0">
                          <a:effectLst/>
                          <a:latin typeface="Meiryo UI" panose="020B0604030504040204" pitchFamily="34" charset="-128"/>
                          <a:ea typeface="Meiryo UI" panose="020B0604030504040204" pitchFamily="34" charset="-128"/>
                        </a:rPr>
                        <a:t>stage3-CRT</a:t>
                      </a:r>
                      <a:r>
                        <a:rPr lang="ja-JP" altLang="en-US" sz="1800" u="none" strike="noStrike">
                          <a:effectLst/>
                          <a:latin typeface="Meiryo UI" panose="020B0604030504040204" pitchFamily="34" charset="-128"/>
                          <a:ea typeface="Meiryo UI" panose="020B0604030504040204" pitchFamily="34" charset="-128"/>
                        </a:rPr>
                        <a:t>後</a:t>
                      </a:r>
                      <a:r>
                        <a:rPr lang="en-US" altLang="ja-JP" sz="1800" u="none" strike="noStrike" dirty="0">
                          <a:effectLst/>
                          <a:latin typeface="Meiryo UI" panose="020B0604030504040204" pitchFamily="34" charset="-128"/>
                          <a:ea typeface="Meiryo UI" panose="020B0604030504040204" pitchFamily="34" charset="-128"/>
                        </a:rPr>
                        <a:t>):</a:t>
                      </a:r>
                      <a:r>
                        <a:rPr lang="en-US" sz="1800" u="none" strike="noStrike" dirty="0">
                          <a:effectLst/>
                          <a:latin typeface="Meiryo UI" panose="020B0604030504040204" pitchFamily="34" charset="-128"/>
                          <a:ea typeface="Meiryo UI" panose="020B0604030504040204" pitchFamily="34" charset="-128"/>
                        </a:rPr>
                        <a:t>1y以内</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ja-JP" altLang="en-US" sz="1800" b="0" i="0" u="none" strike="noStrike">
                          <a:solidFill>
                            <a:srgbClr val="000000"/>
                          </a:solidFill>
                          <a:effectLst/>
                          <a:latin typeface="Meiryo UI" panose="020B0604030504040204" pitchFamily="34" charset="-128"/>
                          <a:ea typeface="Meiryo UI" panose="020B0604030504040204" pitchFamily="34" charset="-128"/>
                        </a:rPr>
                        <a:t>データなし</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extLst>
                  <a:ext uri="{0D108BD9-81ED-4DB2-BD59-A6C34878D82A}">
                    <a16:rowId xmlns:a16="http://schemas.microsoft.com/office/drawing/2014/main" val="3389522208"/>
                  </a:ext>
                </a:extLst>
              </a:tr>
              <a:tr h="230626">
                <a:tc>
                  <a:txBody>
                    <a:bodyPr/>
                    <a:lstStyle/>
                    <a:p>
                      <a:pPr algn="l" fontAlgn="ctr"/>
                      <a:r>
                        <a:rPr lang="en-US" sz="1800" b="0" i="0" u="none" strike="noStrike" dirty="0">
                          <a:solidFill>
                            <a:srgbClr val="000000"/>
                          </a:solidFill>
                          <a:effectLst/>
                          <a:latin typeface="Meiryo UI" panose="020B0604030504040204" pitchFamily="34" charset="-128"/>
                          <a:ea typeface="Meiryo UI" panose="020B0604030504040204" pitchFamily="34" charset="-128"/>
                        </a:rPr>
                        <a:t>SCLC</a:t>
                      </a:r>
                    </a:p>
                  </a:txBody>
                  <a:tcPr marL="8648" marR="8648" marT="8648"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ja-JP" sz="1800" u="none" strike="noStrike" dirty="0" err="1">
                          <a:effectLst/>
                          <a:latin typeface="Meiryo UI" panose="020B0604030504040204" pitchFamily="34" charset="-128"/>
                          <a:ea typeface="Meiryo UI" panose="020B0604030504040204" pitchFamily="34" charset="-128"/>
                        </a:rPr>
                        <a:t>プラチナ併用</a:t>
                      </a:r>
                      <a:r>
                        <a:rPr lang="en-US" altLang="ja-JP" sz="1800" u="none" strike="noStrike" dirty="0">
                          <a:effectLst/>
                          <a:latin typeface="Meiryo UI" panose="020B0604030504040204" pitchFamily="34" charset="-128"/>
                          <a:ea typeface="Meiryo UI" panose="020B0604030504040204" pitchFamily="34" charset="-128"/>
                        </a:rPr>
                        <a:t>: 4M</a:t>
                      </a:r>
                    </a:p>
                  </a:txBody>
                  <a:tcPr marL="8648" marR="8648" marT="8648"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ja-JP" sz="1800" u="none" strike="noStrike" dirty="0">
                          <a:effectLst/>
                          <a:latin typeface="Meiryo UI" panose="020B0604030504040204" pitchFamily="34" charset="-128"/>
                          <a:ea typeface="Meiryo UI" panose="020B0604030504040204" pitchFamily="34" charset="-128"/>
                        </a:rPr>
                        <a:t>-</a:t>
                      </a:r>
                    </a:p>
                  </a:txBody>
                  <a:tcPr marL="8648" marR="8648" marT="8648" marB="0" anchor="ctr"/>
                </a:tc>
                <a:extLst>
                  <a:ext uri="{0D108BD9-81ED-4DB2-BD59-A6C34878D82A}">
                    <a16:rowId xmlns:a16="http://schemas.microsoft.com/office/drawing/2014/main" val="951551365"/>
                  </a:ext>
                </a:extLst>
              </a:tr>
              <a:tr h="838902">
                <a:tc>
                  <a:txBody>
                    <a:bodyPr/>
                    <a:lstStyle/>
                    <a:p>
                      <a:pPr algn="l" fontAlgn="ctr"/>
                      <a:r>
                        <a:rPr lang="ja-JP" altLang="en-US" sz="1800" u="none" strike="noStrike">
                          <a:effectLst/>
                          <a:latin typeface="Meiryo UI" panose="020B0604030504040204" pitchFamily="34" charset="-128"/>
                          <a:ea typeface="Meiryo UI" panose="020B0604030504040204" pitchFamily="34" charset="-128"/>
                        </a:rPr>
                        <a:t>乳がん</a:t>
                      </a:r>
                      <a:endParaRPr lang="ja-JP" altLang="en-US" sz="18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ja-JP" altLang="en-US" sz="1800" u="none" strike="noStrike">
                          <a:effectLst/>
                          <a:latin typeface="Meiryo UI" panose="020B0604030504040204" pitchFamily="34" charset="-128"/>
                          <a:ea typeface="Meiryo UI" panose="020B0604030504040204" pitchFamily="34" charset="-128"/>
                        </a:rPr>
                        <a:t>ホルモン陽性</a:t>
                      </a:r>
                      <a:r>
                        <a:rPr lang="en-US" altLang="ja-JP" sz="1800" u="none" strike="noStrike" dirty="0">
                          <a:effectLst/>
                          <a:latin typeface="Meiryo UI" panose="020B0604030504040204" pitchFamily="34" charset="-128"/>
                          <a:ea typeface="Meiryo UI" panose="020B0604030504040204" pitchFamily="34" charset="-128"/>
                        </a:rPr>
                        <a:t>:</a:t>
                      </a:r>
                      <a:r>
                        <a:rPr lang="en-US" altLang="ja-JP" sz="1800" u="none" strike="noStrike" dirty="0">
                          <a:solidFill>
                            <a:srgbClr val="FF0000"/>
                          </a:solidFill>
                          <a:effectLst/>
                          <a:latin typeface="Meiryo UI" panose="020B0604030504040204" pitchFamily="34" charset="-128"/>
                          <a:ea typeface="Meiryo UI" panose="020B0604030504040204" pitchFamily="34" charset="-128"/>
                        </a:rPr>
                        <a:t>5-10</a:t>
                      </a:r>
                      <a:r>
                        <a:rPr lang="en-US" sz="1800" u="none" strike="noStrike" dirty="0">
                          <a:solidFill>
                            <a:srgbClr val="FF0000"/>
                          </a:solidFill>
                          <a:effectLst/>
                          <a:latin typeface="Meiryo UI" panose="020B0604030504040204" pitchFamily="34" charset="-128"/>
                          <a:ea typeface="Meiryo UI" panose="020B0604030504040204" pitchFamily="34" charset="-128"/>
                        </a:rPr>
                        <a:t>y</a:t>
                      </a:r>
                      <a:r>
                        <a:rPr lang="en-US" sz="1800" u="none" strike="noStrike" dirty="0">
                          <a:effectLst/>
                          <a:latin typeface="Meiryo UI" panose="020B0604030504040204" pitchFamily="34" charset="-128"/>
                          <a:ea typeface="Meiryo UI" panose="020B0604030504040204" pitchFamily="34" charset="-128"/>
                        </a:rPr>
                        <a:t>, </a:t>
                      </a:r>
                    </a:p>
                    <a:p>
                      <a:pPr algn="l" fontAlgn="ctr"/>
                      <a:r>
                        <a:rPr lang="en-US" sz="1800" u="none" strike="noStrike" dirty="0">
                          <a:effectLst/>
                          <a:latin typeface="Meiryo UI" panose="020B0604030504040204" pitchFamily="34" charset="-128"/>
                          <a:ea typeface="Meiryo UI" panose="020B0604030504040204" pitchFamily="34" charset="-128"/>
                        </a:rPr>
                        <a:t>HER2</a:t>
                      </a:r>
                      <a:r>
                        <a:rPr lang="ja-JP" altLang="en-US" sz="1800" u="none" strike="noStrike">
                          <a:effectLst/>
                          <a:latin typeface="Meiryo UI" panose="020B0604030504040204" pitchFamily="34" charset="-128"/>
                          <a:ea typeface="Meiryo UI" panose="020B0604030504040204" pitchFamily="34" charset="-128"/>
                        </a:rPr>
                        <a:t>陽性</a:t>
                      </a:r>
                      <a:r>
                        <a:rPr lang="en-US" altLang="ja-JP" sz="1800" u="none" strike="noStrike" dirty="0">
                          <a:effectLst/>
                          <a:latin typeface="Meiryo UI" panose="020B0604030504040204" pitchFamily="34" charset="-128"/>
                          <a:ea typeface="Meiryo UI" panose="020B0604030504040204" pitchFamily="34" charset="-128"/>
                        </a:rPr>
                        <a:t>(</a:t>
                      </a:r>
                      <a:r>
                        <a:rPr lang="en-US" sz="1800" u="none" strike="noStrike" dirty="0">
                          <a:effectLst/>
                          <a:latin typeface="Meiryo UI" panose="020B0604030504040204" pitchFamily="34" charset="-128"/>
                          <a:ea typeface="Meiryo UI" panose="020B0604030504040204" pitchFamily="34" charset="-128"/>
                        </a:rPr>
                        <a:t>stage2,3):</a:t>
                      </a:r>
                      <a:r>
                        <a:rPr lang="en-US" sz="1800" u="none" strike="noStrike" dirty="0">
                          <a:solidFill>
                            <a:srgbClr val="FF0000"/>
                          </a:solidFill>
                          <a:effectLst/>
                          <a:latin typeface="Meiryo UI" panose="020B0604030504040204" pitchFamily="34" charset="-128"/>
                          <a:ea typeface="Meiryo UI" panose="020B0604030504040204" pitchFamily="34" charset="-128"/>
                        </a:rPr>
                        <a:t>1y</a:t>
                      </a:r>
                      <a:r>
                        <a:rPr lang="en-US" sz="1800" u="none" strike="noStrike" dirty="0">
                          <a:effectLst/>
                          <a:latin typeface="Meiryo UI" panose="020B0604030504040204" pitchFamily="34" charset="-128"/>
                          <a:ea typeface="Meiryo UI" panose="020B0604030504040204" pitchFamily="34" charset="-128"/>
                        </a:rPr>
                        <a:t>, </a:t>
                      </a:r>
                      <a:r>
                        <a:rPr lang="ja-JP" altLang="en-US" sz="1800" u="none" strike="noStrike">
                          <a:effectLst/>
                          <a:latin typeface="Meiryo UI" panose="020B0604030504040204" pitchFamily="34" charset="-128"/>
                          <a:ea typeface="Meiryo UI" panose="020B0604030504040204" pitchFamily="34" charset="-128"/>
                        </a:rPr>
                        <a:t>ケモ</a:t>
                      </a:r>
                      <a:r>
                        <a:rPr lang="en-US" altLang="ja-JP" sz="1800" u="none" strike="noStrike" dirty="0">
                          <a:effectLst/>
                          <a:latin typeface="Meiryo UI" panose="020B0604030504040204" pitchFamily="34" charset="-128"/>
                          <a:ea typeface="Meiryo UI" panose="020B0604030504040204" pitchFamily="34" charset="-128"/>
                        </a:rPr>
                        <a:t>:0.5</a:t>
                      </a:r>
                      <a:r>
                        <a:rPr lang="en-US" sz="1800" u="none" strike="noStrike" dirty="0">
                          <a:effectLst/>
                          <a:latin typeface="Meiryo UI" panose="020B0604030504040204" pitchFamily="34" charset="-128"/>
                          <a:ea typeface="Meiryo UI" panose="020B0604030504040204" pitchFamily="34" charset="-128"/>
                        </a:rPr>
                        <a:t>y</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HER2</a:t>
                      </a:r>
                      <a:r>
                        <a:rPr lang="ja-JP" altLang="en-US" sz="1800" b="0" i="0" u="none" strike="noStrike">
                          <a:solidFill>
                            <a:srgbClr val="000000"/>
                          </a:solidFill>
                          <a:effectLst/>
                          <a:latin typeface="Meiryo UI" panose="020B0604030504040204" pitchFamily="34" charset="-128"/>
                          <a:ea typeface="Meiryo UI" panose="020B0604030504040204" pitchFamily="34" charset="-128"/>
                        </a:rPr>
                        <a:t>陽性前年患者</a:t>
                      </a: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(stage4</a:t>
                      </a:r>
                      <a:r>
                        <a:rPr lang="ja-JP" altLang="en-US" sz="1800" b="0" i="0" u="none" strike="noStrike">
                          <a:solidFill>
                            <a:srgbClr val="000000"/>
                          </a:solidFill>
                          <a:effectLst/>
                          <a:latin typeface="Meiryo UI" panose="020B0604030504040204" pitchFamily="34" charset="-128"/>
                          <a:ea typeface="Meiryo UI" panose="020B0604030504040204" pitchFamily="34" charset="-128"/>
                        </a:rPr>
                        <a:t>以外</a:t>
                      </a: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a:t>
                      </a:r>
                    </a:p>
                    <a:p>
                      <a:pPr algn="l" fontAlgn="ct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+5</a:t>
                      </a:r>
                      <a:r>
                        <a:rPr lang="ja-JP" altLang="en-US" sz="1800" b="0" i="0" u="none" strike="noStrike">
                          <a:solidFill>
                            <a:srgbClr val="000000"/>
                          </a:solidFill>
                          <a:effectLst/>
                          <a:latin typeface="Meiryo UI" panose="020B0604030504040204" pitchFamily="34" charset="-128"/>
                          <a:ea typeface="Meiryo UI" panose="020B0604030504040204" pitchFamily="34" charset="-128"/>
                        </a:rPr>
                        <a:t>年前からのホルモン陽性患者</a:t>
                      </a: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a:t>
                      </a:r>
                      <a:r>
                        <a:rPr lang="en-US" sz="1800" b="0" i="0" u="none" strike="noStrike" dirty="0">
                          <a:solidFill>
                            <a:srgbClr val="000000"/>
                          </a:solidFill>
                          <a:effectLst/>
                          <a:latin typeface="Meiryo UI" panose="020B0604030504040204" pitchFamily="34" charset="-128"/>
                          <a:ea typeface="Meiryo UI" panose="020B0604030504040204" pitchFamily="34" charset="-128"/>
                        </a:rPr>
                        <a:t>stage4</a:t>
                      </a:r>
                      <a:r>
                        <a:rPr lang="ja-JP" altLang="en-US" sz="1800" b="0" i="0" u="none" strike="noStrike">
                          <a:solidFill>
                            <a:srgbClr val="000000"/>
                          </a:solidFill>
                          <a:effectLst/>
                          <a:latin typeface="Meiryo UI" panose="020B0604030504040204" pitchFamily="34" charset="-128"/>
                          <a:ea typeface="Meiryo UI" panose="020B0604030504040204" pitchFamily="34" charset="-128"/>
                        </a:rPr>
                        <a:t>以外</a:t>
                      </a:r>
                      <a:r>
                        <a:rPr lang="en-US" altLang="ja-JP" sz="1800" b="0" i="0" u="none" strike="noStrike" dirty="0">
                          <a:solidFill>
                            <a:srgbClr val="000000"/>
                          </a:solidFill>
                          <a:effectLst/>
                          <a:latin typeface="Meiryo UI" panose="020B0604030504040204" pitchFamily="34" charset="-128"/>
                          <a:ea typeface="Meiryo UI" panose="020B0604030504040204" pitchFamily="34" charset="-128"/>
                        </a:rPr>
                        <a:t>)</a:t>
                      </a:r>
                    </a:p>
                    <a:p>
                      <a:pPr algn="l" fontAlgn="ctr"/>
                      <a:r>
                        <a:rPr lang="en-US" sz="1800" b="0" i="0" u="none" strike="noStrike" dirty="0" err="1">
                          <a:solidFill>
                            <a:srgbClr val="000000"/>
                          </a:solidFill>
                          <a:effectLst/>
                          <a:latin typeface="Meiryo UI" panose="020B0604030504040204" pitchFamily="34" charset="-128"/>
                          <a:ea typeface="Meiryo UI" panose="020B0604030504040204" pitchFamily="34" charset="-128"/>
                        </a:rPr>
                        <a:t>ホルモン陽性率</a:t>
                      </a:r>
                      <a:r>
                        <a:rPr lang="en-US" sz="1800" b="0" i="0" u="none" strike="noStrike" dirty="0">
                          <a:solidFill>
                            <a:srgbClr val="000000"/>
                          </a:solidFill>
                          <a:effectLst/>
                          <a:latin typeface="Meiryo UI" panose="020B0604030504040204" pitchFamily="34" charset="-128"/>
                          <a:ea typeface="Meiryo UI" panose="020B0604030504040204" pitchFamily="34" charset="-128"/>
                        </a:rPr>
                        <a:t>: 73.5%, HER2陽性率: 8.5%</a:t>
                      </a:r>
                    </a:p>
                  </a:txBody>
                  <a:tcPr marL="8648" marR="8648" marT="8648" marB="0" anchor="ctr"/>
                </a:tc>
                <a:extLst>
                  <a:ext uri="{0D108BD9-81ED-4DB2-BD59-A6C34878D82A}">
                    <a16:rowId xmlns:a16="http://schemas.microsoft.com/office/drawing/2014/main" val="2421121607"/>
                  </a:ext>
                </a:extLst>
              </a:tr>
              <a:tr h="230626">
                <a:tc>
                  <a:txBody>
                    <a:bodyPr/>
                    <a:lstStyle/>
                    <a:p>
                      <a:pPr algn="l" fontAlgn="ctr"/>
                      <a:r>
                        <a:rPr lang="ja-JP" altLang="en-US" sz="1800" u="none" strike="noStrike">
                          <a:effectLst/>
                          <a:latin typeface="Meiryo UI" panose="020B0604030504040204" pitchFamily="34" charset="-128"/>
                          <a:ea typeface="Meiryo UI" panose="020B0604030504040204" pitchFamily="34" charset="-128"/>
                        </a:rPr>
                        <a:t>子宮体がん</a:t>
                      </a:r>
                      <a:endParaRPr lang="ja-JP" altLang="en-US" sz="18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en-US" sz="1800" u="none" strike="noStrike" dirty="0" err="1">
                          <a:effectLst/>
                          <a:latin typeface="Meiryo UI" panose="020B0604030504040204" pitchFamily="34" charset="-128"/>
                          <a:ea typeface="Meiryo UI" panose="020B0604030504040204" pitchFamily="34" charset="-128"/>
                        </a:rPr>
                        <a:t>AP,TC療法</a:t>
                      </a:r>
                      <a:r>
                        <a:rPr lang="ja-JP" altLang="en-US" sz="1800" u="none" strike="noStrike">
                          <a:effectLst/>
                          <a:latin typeface="Meiryo UI" panose="020B0604030504040204" pitchFamily="34" charset="-128"/>
                          <a:ea typeface="Meiryo UI" panose="020B0604030504040204" pitchFamily="34" charset="-128"/>
                        </a:rPr>
                        <a:t>は</a:t>
                      </a:r>
                      <a:r>
                        <a:rPr lang="en-US" altLang="ja-JP" sz="1800" u="none" strike="noStrike" dirty="0">
                          <a:effectLst/>
                          <a:latin typeface="Meiryo UI" panose="020B0604030504040204" pitchFamily="34" charset="-128"/>
                          <a:ea typeface="Meiryo UI" panose="020B0604030504040204" pitchFamily="34" charset="-128"/>
                        </a:rPr>
                        <a:t>4</a:t>
                      </a:r>
                      <a:r>
                        <a:rPr lang="en-US" sz="1800" u="none" strike="noStrike" dirty="0">
                          <a:effectLst/>
                          <a:latin typeface="Meiryo UI" panose="020B0604030504040204" pitchFamily="34" charset="-128"/>
                          <a:ea typeface="Meiryo UI" panose="020B0604030504040204" pitchFamily="34" charset="-128"/>
                        </a:rPr>
                        <a:t>M</a:t>
                      </a:r>
                      <a:endParaRPr lang="en-US" sz="18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l" fontAlgn="ctr"/>
                      <a:r>
                        <a:rPr lang="en-US" sz="1800" b="0" i="0" u="none" strike="noStrike" dirty="0">
                          <a:solidFill>
                            <a:srgbClr val="000000"/>
                          </a:solidFill>
                          <a:effectLst/>
                          <a:latin typeface="Meiryo UI" panose="020B0604030504040204" pitchFamily="34" charset="-128"/>
                          <a:ea typeface="Meiryo UI" panose="020B0604030504040204" pitchFamily="34" charset="-128"/>
                        </a:rPr>
                        <a:t>-</a:t>
                      </a:r>
                    </a:p>
                  </a:txBody>
                  <a:tcPr marL="8648" marR="8648" marT="8648" marB="0" anchor="ctr"/>
                </a:tc>
                <a:extLst>
                  <a:ext uri="{0D108BD9-81ED-4DB2-BD59-A6C34878D82A}">
                    <a16:rowId xmlns:a16="http://schemas.microsoft.com/office/drawing/2014/main" val="2834348655"/>
                  </a:ext>
                </a:extLst>
              </a:tr>
            </a:tbl>
          </a:graphicData>
        </a:graphic>
      </p:graphicFrame>
      <p:sp>
        <p:nvSpPr>
          <p:cNvPr id="6" name="テキスト ボックス 5">
            <a:extLst>
              <a:ext uri="{FF2B5EF4-FFF2-40B4-BE49-F238E27FC236}">
                <a16:creationId xmlns:a16="http://schemas.microsoft.com/office/drawing/2014/main" id="{6CB36352-96C4-ABEC-0BC9-5CD3E9DA26D3}"/>
              </a:ext>
            </a:extLst>
          </p:cNvPr>
          <p:cNvSpPr txBox="1"/>
          <p:nvPr/>
        </p:nvSpPr>
        <p:spPr>
          <a:xfrm>
            <a:off x="6906038" y="6318437"/>
            <a:ext cx="4346126" cy="523220"/>
          </a:xfrm>
          <a:prstGeom prst="rect">
            <a:avLst/>
          </a:prstGeom>
          <a:noFill/>
        </p:spPr>
        <p:txBody>
          <a:bodyPr wrap="none" rtlCol="0">
            <a:spAutoFit/>
          </a:bodyPr>
          <a:lstStyle/>
          <a:p>
            <a:pPr algn="r"/>
            <a:r>
              <a:rPr kumimoji="1" lang="en-US" altLang="ja-JP" sz="1400" dirty="0">
                <a:latin typeface="Meiryo UI" panose="020B0604030504040204" pitchFamily="34" charset="-128"/>
                <a:ea typeface="Meiryo UI" panose="020B0604030504040204" pitchFamily="34" charset="-128"/>
              </a:rPr>
              <a:t>Oncology research and treatment 2020;43:362</a:t>
            </a:r>
          </a:p>
          <a:p>
            <a:pPr algn="r"/>
            <a:r>
              <a:rPr kumimoji="1" lang="en-US" altLang="ja-JP" sz="1400" dirty="0">
                <a:latin typeface="Meiryo UI" panose="020B0604030504040204" pitchFamily="34" charset="-128"/>
                <a:ea typeface="Meiryo UI" panose="020B0604030504040204" pitchFamily="34" charset="-128"/>
              </a:rPr>
              <a:t>2019</a:t>
            </a:r>
            <a:r>
              <a:rPr kumimoji="1" lang="ja-JP" altLang="en-US" sz="1400">
                <a:latin typeface="Meiryo UI" panose="020B0604030504040204" pitchFamily="34" charset="-128"/>
                <a:ea typeface="Meiryo UI" panose="020B0604030504040204" pitchFamily="34" charset="-128"/>
              </a:rPr>
              <a:t>年</a:t>
            </a:r>
            <a:r>
              <a:rPr kumimoji="1" lang="en-US" altLang="ja-JP" sz="1400" dirty="0">
                <a:latin typeface="Meiryo UI" panose="020B0604030504040204" pitchFamily="34" charset="-128"/>
                <a:ea typeface="Meiryo UI" panose="020B0604030504040204" pitchFamily="34" charset="-128"/>
              </a:rPr>
              <a:t>QI</a:t>
            </a:r>
            <a:r>
              <a:rPr kumimoji="1" lang="ja-JP" altLang="en-US" sz="1400">
                <a:latin typeface="Meiryo UI" panose="020B0604030504040204" pitchFamily="34" charset="-128"/>
                <a:ea typeface="Meiryo UI" panose="020B0604030504040204" pitchFamily="34" charset="-128"/>
              </a:rPr>
              <a:t>報告書　胃がん</a:t>
            </a:r>
          </a:p>
        </p:txBody>
      </p:sp>
      <p:sp>
        <p:nvSpPr>
          <p:cNvPr id="3" name="スライド番号プレースホルダー 2">
            <a:extLst>
              <a:ext uri="{FF2B5EF4-FFF2-40B4-BE49-F238E27FC236}">
                <a16:creationId xmlns:a16="http://schemas.microsoft.com/office/drawing/2014/main" id="{A70EFE63-B33E-7265-8C33-3B177E1EE868}"/>
              </a:ext>
            </a:extLst>
          </p:cNvPr>
          <p:cNvSpPr>
            <a:spLocks noGrp="1"/>
          </p:cNvSpPr>
          <p:nvPr>
            <p:ph type="sldNum" sz="quarter" idx="12"/>
          </p:nvPr>
        </p:nvSpPr>
        <p:spPr/>
        <p:txBody>
          <a:bodyPr/>
          <a:lstStyle/>
          <a:p>
            <a:fld id="{4009802C-F34A-4A41-BCFA-483915B5FDF0}" type="slidenum">
              <a:rPr kumimoji="1" lang="ja-JP" altLang="en-US" smtClean="0"/>
              <a:t>5</a:t>
            </a:fld>
            <a:endParaRPr kumimoji="1" lang="ja-JP" altLang="en-US"/>
          </a:p>
        </p:txBody>
      </p:sp>
    </p:spTree>
    <p:extLst>
      <p:ext uri="{BB962C8B-B14F-4D97-AF65-F5344CB8AC3E}">
        <p14:creationId xmlns:p14="http://schemas.microsoft.com/office/powerpoint/2010/main" val="937089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2B26AA-F965-76F6-824D-41A3C0B24E5E}"/>
              </a:ext>
            </a:extLst>
          </p:cNvPr>
          <p:cNvSpPr>
            <a:spLocks noGrp="1"/>
          </p:cNvSpPr>
          <p:nvPr>
            <p:ph type="title"/>
          </p:nvPr>
        </p:nvSpPr>
        <p:spPr>
          <a:xfrm>
            <a:off x="0" y="1"/>
            <a:ext cx="12192000" cy="1151906"/>
          </a:xfrm>
        </p:spPr>
        <p:txBody>
          <a:bodyPr>
            <a:normAutofit/>
          </a:bodyPr>
          <a:lstStyle/>
          <a:p>
            <a:r>
              <a:rPr kumimoji="1" lang="ja-JP" altLang="en-US" sz="3600">
                <a:latin typeface="Meiryo UI" panose="020B0604030504040204" pitchFamily="34" charset="-128"/>
                <a:ea typeface="Meiryo UI" panose="020B0604030504040204" pitchFamily="34" charset="-128"/>
              </a:rPr>
              <a:t>院内がん登録生存率集計結果からの生存する</a:t>
            </a:r>
            <a:br>
              <a:rPr kumimoji="1" lang="en-US" altLang="ja-JP" sz="3600" dirty="0">
                <a:latin typeface="Meiryo UI" panose="020B0604030504040204" pitchFamily="34" charset="-128"/>
                <a:ea typeface="Meiryo UI" panose="020B0604030504040204" pitchFamily="34" charset="-128"/>
              </a:rPr>
            </a:br>
            <a:r>
              <a:rPr kumimoji="1" lang="en-US" altLang="ja-JP" sz="3600" dirty="0">
                <a:latin typeface="Meiryo UI" panose="020B0604030504040204" pitchFamily="34" charset="-128"/>
                <a:ea typeface="Meiryo UI" panose="020B0604030504040204" pitchFamily="34" charset="-128"/>
              </a:rPr>
              <a:t>stage4</a:t>
            </a:r>
            <a:r>
              <a:rPr kumimoji="1" lang="ja-JP" altLang="en-US" sz="3600">
                <a:latin typeface="Meiryo UI" panose="020B0604030504040204" pitchFamily="34" charset="-128"/>
                <a:ea typeface="Meiryo UI" panose="020B0604030504040204" pitchFamily="34" charset="-128"/>
              </a:rPr>
              <a:t>がん患者数の推計</a:t>
            </a:r>
          </a:p>
        </p:txBody>
      </p:sp>
      <p:graphicFrame>
        <p:nvGraphicFramePr>
          <p:cNvPr id="4" name="コンテンツ プレースホルダー 3">
            <a:extLst>
              <a:ext uri="{FF2B5EF4-FFF2-40B4-BE49-F238E27FC236}">
                <a16:creationId xmlns:a16="http://schemas.microsoft.com/office/drawing/2014/main" id="{8F2CAAA0-00AE-FCA9-B915-3D6E8C80D1B7}"/>
              </a:ext>
            </a:extLst>
          </p:cNvPr>
          <p:cNvGraphicFramePr>
            <a:graphicFrameLocks noGrp="1"/>
          </p:cNvGraphicFramePr>
          <p:nvPr>
            <p:ph idx="1"/>
            <p:extLst>
              <p:ext uri="{D42A27DB-BD31-4B8C-83A1-F6EECF244321}">
                <p14:modId xmlns:p14="http://schemas.microsoft.com/office/powerpoint/2010/main" val="413960282"/>
              </p:ext>
            </p:extLst>
          </p:nvPr>
        </p:nvGraphicFramePr>
        <p:xfrm>
          <a:off x="356260" y="2187238"/>
          <a:ext cx="5739740" cy="2814629"/>
        </p:xfrm>
        <a:graphic>
          <a:graphicData uri="http://schemas.openxmlformats.org/drawingml/2006/table">
            <a:tbl>
              <a:tblPr firstRow="1">
                <a:tableStyleId>{21E4AEA4-8DFA-4A89-87EB-49C32662AFE0}</a:tableStyleId>
              </a:tblPr>
              <a:tblGrid>
                <a:gridCol w="1172825">
                  <a:extLst>
                    <a:ext uri="{9D8B030D-6E8A-4147-A177-3AD203B41FA5}">
                      <a16:colId xmlns:a16="http://schemas.microsoft.com/office/drawing/2014/main" val="353971078"/>
                    </a:ext>
                  </a:extLst>
                </a:gridCol>
                <a:gridCol w="913383">
                  <a:extLst>
                    <a:ext uri="{9D8B030D-6E8A-4147-A177-3AD203B41FA5}">
                      <a16:colId xmlns:a16="http://schemas.microsoft.com/office/drawing/2014/main" val="1918549533"/>
                    </a:ext>
                  </a:extLst>
                </a:gridCol>
                <a:gridCol w="913383">
                  <a:extLst>
                    <a:ext uri="{9D8B030D-6E8A-4147-A177-3AD203B41FA5}">
                      <a16:colId xmlns:a16="http://schemas.microsoft.com/office/drawing/2014/main" val="2598183713"/>
                    </a:ext>
                  </a:extLst>
                </a:gridCol>
                <a:gridCol w="913383">
                  <a:extLst>
                    <a:ext uri="{9D8B030D-6E8A-4147-A177-3AD203B41FA5}">
                      <a16:colId xmlns:a16="http://schemas.microsoft.com/office/drawing/2014/main" val="3425089951"/>
                    </a:ext>
                  </a:extLst>
                </a:gridCol>
                <a:gridCol w="913383">
                  <a:extLst>
                    <a:ext uri="{9D8B030D-6E8A-4147-A177-3AD203B41FA5}">
                      <a16:colId xmlns:a16="http://schemas.microsoft.com/office/drawing/2014/main" val="1635188849"/>
                    </a:ext>
                  </a:extLst>
                </a:gridCol>
                <a:gridCol w="913383">
                  <a:extLst>
                    <a:ext uri="{9D8B030D-6E8A-4147-A177-3AD203B41FA5}">
                      <a16:colId xmlns:a16="http://schemas.microsoft.com/office/drawing/2014/main" val="3525970436"/>
                    </a:ext>
                  </a:extLst>
                </a:gridCol>
              </a:tblGrid>
              <a:tr h="298041">
                <a:tc>
                  <a:txBody>
                    <a:bodyPr/>
                    <a:lstStyle/>
                    <a:p>
                      <a:pPr algn="l" fontAlgn="ctr"/>
                      <a:r>
                        <a:rPr lang="ja-JP" altLang="en-US" sz="1600" b="1" u="none" strike="noStrike">
                          <a:solidFill>
                            <a:schemeClr val="bg1"/>
                          </a:solidFill>
                          <a:effectLst/>
                          <a:latin typeface="Meiryo UI" panose="020B0604030504040204" pitchFamily="34" charset="-128"/>
                          <a:ea typeface="Meiryo UI" panose="020B0604030504040204" pitchFamily="34" charset="-128"/>
                        </a:rPr>
                        <a:t>生存率</a:t>
                      </a:r>
                      <a:r>
                        <a:rPr lang="en-US" altLang="ja-JP" sz="1600" b="1" u="none" strike="noStrike" dirty="0">
                          <a:solidFill>
                            <a:schemeClr val="bg1"/>
                          </a:solidFill>
                          <a:effectLst/>
                          <a:latin typeface="Meiryo UI" panose="020B0604030504040204" pitchFamily="34" charset="-128"/>
                          <a:ea typeface="Meiryo UI" panose="020B0604030504040204" pitchFamily="34" charset="-128"/>
                        </a:rPr>
                        <a:t>(%)</a:t>
                      </a:r>
                      <a:endParaRPr lang="ja-JP" altLang="en-US" sz="1600" b="1" i="0" u="none" strike="noStrike">
                        <a:solidFill>
                          <a:schemeClr val="bg1"/>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sz="1600" u="none" strike="noStrike" dirty="0">
                          <a:effectLst/>
                          <a:latin typeface="Meiryo UI" panose="020B0604030504040204" pitchFamily="34" charset="-128"/>
                          <a:ea typeface="Meiryo UI" panose="020B0604030504040204" pitchFamily="34" charset="-128"/>
                        </a:rPr>
                        <a:t>1年</a:t>
                      </a:r>
                      <a:endParaRPr lang="en-US"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sz="1600" u="none" strike="noStrike" dirty="0">
                          <a:effectLst/>
                          <a:latin typeface="Meiryo UI" panose="020B0604030504040204" pitchFamily="34" charset="-128"/>
                          <a:ea typeface="Meiryo UI" panose="020B0604030504040204" pitchFamily="34" charset="-128"/>
                        </a:rPr>
                        <a:t>2年</a:t>
                      </a:r>
                      <a:endParaRPr lang="en-US"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sz="1600" u="none" strike="noStrike" dirty="0">
                          <a:effectLst/>
                          <a:latin typeface="Meiryo UI" panose="020B0604030504040204" pitchFamily="34" charset="-128"/>
                          <a:ea typeface="Meiryo UI" panose="020B0604030504040204" pitchFamily="34" charset="-128"/>
                        </a:rPr>
                        <a:t>3年</a:t>
                      </a:r>
                      <a:endParaRPr lang="en-US"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sz="1600" u="none" strike="noStrike" dirty="0">
                          <a:effectLst/>
                          <a:latin typeface="Meiryo UI" panose="020B0604030504040204" pitchFamily="34" charset="-128"/>
                          <a:ea typeface="Meiryo UI" panose="020B0604030504040204" pitchFamily="34" charset="-128"/>
                        </a:rPr>
                        <a:t>4年</a:t>
                      </a:r>
                      <a:endParaRPr lang="en-US"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sz="1600" u="none" strike="noStrike" dirty="0">
                          <a:effectLst/>
                          <a:latin typeface="Meiryo UI" panose="020B0604030504040204" pitchFamily="34" charset="-128"/>
                          <a:ea typeface="Meiryo UI" panose="020B0604030504040204" pitchFamily="34" charset="-128"/>
                        </a:rPr>
                        <a:t>5年</a:t>
                      </a:r>
                      <a:endParaRPr lang="en-US"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extLst>
                  <a:ext uri="{0D108BD9-81ED-4DB2-BD59-A6C34878D82A}">
                    <a16:rowId xmlns:a16="http://schemas.microsoft.com/office/drawing/2014/main" val="1998304621"/>
                  </a:ext>
                </a:extLst>
              </a:tr>
              <a:tr h="298041">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胃がん</a:t>
                      </a:r>
                      <a:endParaRPr lang="en-US"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38.8</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18.6</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10.9</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7.7</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6.2</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extLst>
                  <a:ext uri="{0D108BD9-81ED-4DB2-BD59-A6C34878D82A}">
                    <a16:rowId xmlns:a16="http://schemas.microsoft.com/office/drawing/2014/main" val="1048095997"/>
                  </a:ext>
                </a:extLst>
              </a:tr>
              <a:tr h="298041">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大腸がん</a:t>
                      </a:r>
                      <a:endParaRPr lang="en-US"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62.3</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41.4</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28.6</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21.4</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17.2</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extLst>
                  <a:ext uri="{0D108BD9-81ED-4DB2-BD59-A6C34878D82A}">
                    <a16:rowId xmlns:a16="http://schemas.microsoft.com/office/drawing/2014/main" val="2373836243"/>
                  </a:ext>
                </a:extLst>
              </a:tr>
              <a:tr h="298041">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肝細胞がん</a:t>
                      </a:r>
                      <a:endParaRPr lang="ja-JP" altLang="en-US"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20.2</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10.2</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6.6</a:t>
                      </a:r>
                    </a:p>
                  </a:txBody>
                  <a:tcPr marL="8648" marR="8648" marT="8648"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5.4</a:t>
                      </a:r>
                    </a:p>
                  </a:txBody>
                  <a:tcPr marL="8648" marR="8648" marT="8648"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4.2</a:t>
                      </a:r>
                    </a:p>
                  </a:txBody>
                  <a:tcPr marL="8648" marR="8648" marT="8648" marB="0" anchor="ctr"/>
                </a:tc>
                <a:extLst>
                  <a:ext uri="{0D108BD9-81ED-4DB2-BD59-A6C34878D82A}">
                    <a16:rowId xmlns:a16="http://schemas.microsoft.com/office/drawing/2014/main" val="449779375"/>
                  </a:ext>
                </a:extLst>
              </a:tr>
              <a:tr h="331106">
                <a:tc>
                  <a:txBody>
                    <a:bodyPr/>
                    <a:lstStyle/>
                    <a:p>
                      <a:pPr algn="l" fontAlgn="ctr"/>
                      <a:r>
                        <a:rPr lang="ja-JP" altLang="en-US" sz="1600" b="0" i="0" u="none" strike="noStrike">
                          <a:solidFill>
                            <a:srgbClr val="000000"/>
                          </a:solidFill>
                          <a:effectLst/>
                          <a:latin typeface="Meiryo UI" panose="020B0604030504040204" pitchFamily="34" charset="-128"/>
                          <a:ea typeface="Meiryo UI" panose="020B0604030504040204" pitchFamily="34" charset="-128"/>
                        </a:rPr>
                        <a:t>肝内胆管がん</a:t>
                      </a:r>
                    </a:p>
                  </a:txBody>
                  <a:tcPr marL="9525" marR="9525" marT="9525"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34.1</a:t>
                      </a:r>
                    </a:p>
                  </a:txBody>
                  <a:tcPr marL="9525" marR="9525" marT="9525"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16.6</a:t>
                      </a:r>
                    </a:p>
                  </a:txBody>
                  <a:tcPr marL="9525" marR="9525" marT="9525"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9.8</a:t>
                      </a:r>
                    </a:p>
                  </a:txBody>
                  <a:tcPr marL="9525" marR="9525" marT="9525"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7.1</a:t>
                      </a:r>
                    </a:p>
                  </a:txBody>
                  <a:tcPr marL="9525" marR="9525" marT="9525"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5.9</a:t>
                      </a:r>
                    </a:p>
                  </a:txBody>
                  <a:tcPr marL="9525" marR="9525" marT="9525" marB="0" anchor="ctr"/>
                </a:tc>
                <a:extLst>
                  <a:ext uri="{0D108BD9-81ED-4DB2-BD59-A6C34878D82A}">
                    <a16:rowId xmlns:a16="http://schemas.microsoft.com/office/drawing/2014/main" val="2660727536"/>
                  </a:ext>
                </a:extLst>
              </a:tr>
              <a:tr h="331106">
                <a:tc>
                  <a:txBody>
                    <a:bodyPr/>
                    <a:lstStyle/>
                    <a:p>
                      <a:pPr algn="l" fontAlgn="ctr"/>
                      <a:r>
                        <a:rPr lang="en-US" altLang="ja-JP" sz="1600" b="0" u="none" strike="noStrike" dirty="0">
                          <a:solidFill>
                            <a:srgbClr val="000000"/>
                          </a:solidFill>
                          <a:effectLst/>
                          <a:latin typeface="Meiryo UI" panose="020B0604030504040204" pitchFamily="34" charset="-128"/>
                          <a:ea typeface="Meiryo UI" panose="020B0604030504040204" pitchFamily="34" charset="-128"/>
                        </a:rPr>
                        <a:t>NSCLC</a:t>
                      </a:r>
                      <a:endParaRPr lang="ja-JP" altLang="en-US" sz="16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600" b="0" u="none" strike="noStrike">
                          <a:solidFill>
                            <a:srgbClr val="000000"/>
                          </a:solidFill>
                          <a:effectLst/>
                          <a:latin typeface="Meiryo UI" panose="020B0604030504040204" pitchFamily="34" charset="-128"/>
                          <a:ea typeface="Meiryo UI" panose="020B0604030504040204" pitchFamily="34" charset="-128"/>
                        </a:rPr>
                        <a:t>40.9</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600" b="0" u="none" strike="noStrike">
                          <a:solidFill>
                            <a:srgbClr val="000000"/>
                          </a:solidFill>
                          <a:effectLst/>
                          <a:latin typeface="Meiryo UI" panose="020B0604030504040204" pitchFamily="34" charset="-128"/>
                          <a:ea typeface="Meiryo UI" panose="020B0604030504040204" pitchFamily="34" charset="-128"/>
                        </a:rPr>
                        <a:t>24.3</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600" b="0" u="none" strike="noStrike" dirty="0">
                          <a:solidFill>
                            <a:srgbClr val="000000"/>
                          </a:solidFill>
                          <a:effectLst/>
                          <a:latin typeface="Meiryo UI" panose="020B0604030504040204" pitchFamily="34" charset="-128"/>
                          <a:ea typeface="Meiryo UI" panose="020B0604030504040204" pitchFamily="34" charset="-128"/>
                        </a:rPr>
                        <a:t>16.1</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600" b="0" u="none" strike="noStrike">
                          <a:solidFill>
                            <a:srgbClr val="000000"/>
                          </a:solidFill>
                          <a:effectLst/>
                          <a:latin typeface="Meiryo UI" panose="020B0604030504040204" pitchFamily="34" charset="-128"/>
                          <a:ea typeface="Meiryo UI" panose="020B0604030504040204" pitchFamily="34" charset="-128"/>
                        </a:rPr>
                        <a:t>11.6</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600" b="0" u="none" strike="noStrike" dirty="0">
                          <a:solidFill>
                            <a:srgbClr val="000000"/>
                          </a:solidFill>
                          <a:effectLst/>
                          <a:latin typeface="Meiryo UI" panose="020B0604030504040204" pitchFamily="34" charset="-128"/>
                          <a:ea typeface="Meiryo UI" panose="020B0604030504040204" pitchFamily="34" charset="-128"/>
                        </a:rPr>
                        <a:t>9.0</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3523932800"/>
                  </a:ext>
                </a:extLst>
              </a:tr>
              <a:tr h="331106">
                <a:tc>
                  <a:txBody>
                    <a:bodyPr/>
                    <a:lstStyle/>
                    <a:p>
                      <a:pPr algn="l" fontAlgn="ctr"/>
                      <a:r>
                        <a:rPr lang="en-US" sz="1600" b="0" u="none" strike="noStrike" dirty="0">
                          <a:solidFill>
                            <a:srgbClr val="000000"/>
                          </a:solidFill>
                          <a:effectLst/>
                          <a:latin typeface="Meiryo UI" panose="020B0604030504040204" pitchFamily="34" charset="-128"/>
                          <a:ea typeface="Meiryo UI" panose="020B0604030504040204" pitchFamily="34" charset="-128"/>
                        </a:rPr>
                        <a:t>SCLC</a:t>
                      </a:r>
                      <a:endParaRPr lang="en-US" sz="16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600" b="0" u="none" strike="noStrike">
                          <a:solidFill>
                            <a:srgbClr val="000000"/>
                          </a:solidFill>
                          <a:effectLst/>
                          <a:latin typeface="Meiryo UI" panose="020B0604030504040204" pitchFamily="34" charset="-128"/>
                          <a:ea typeface="Meiryo UI" panose="020B0604030504040204" pitchFamily="34" charset="-128"/>
                        </a:rPr>
                        <a:t>34.8</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600" b="0" u="none" strike="noStrike">
                          <a:solidFill>
                            <a:srgbClr val="000000"/>
                          </a:solidFill>
                          <a:effectLst/>
                          <a:latin typeface="Meiryo UI" panose="020B0604030504040204" pitchFamily="34" charset="-128"/>
                          <a:ea typeface="Meiryo UI" panose="020B0604030504040204" pitchFamily="34" charset="-128"/>
                        </a:rPr>
                        <a:t>10.1</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600" b="0" u="none" strike="noStrike" dirty="0">
                          <a:solidFill>
                            <a:srgbClr val="000000"/>
                          </a:solidFill>
                          <a:effectLst/>
                          <a:latin typeface="Meiryo UI" panose="020B0604030504040204" pitchFamily="34" charset="-128"/>
                          <a:ea typeface="Meiryo UI" panose="020B0604030504040204" pitchFamily="34" charset="-128"/>
                        </a:rPr>
                        <a:t>4.3</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600" b="0" u="none" strike="noStrike" dirty="0">
                          <a:solidFill>
                            <a:srgbClr val="000000"/>
                          </a:solidFill>
                          <a:effectLst/>
                          <a:latin typeface="Meiryo UI" panose="020B0604030504040204" pitchFamily="34" charset="-128"/>
                          <a:ea typeface="Meiryo UI" panose="020B0604030504040204" pitchFamily="34" charset="-128"/>
                        </a:rPr>
                        <a:t>2.7</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tc>
                  <a:txBody>
                    <a:bodyPr/>
                    <a:lstStyle/>
                    <a:p>
                      <a:pPr algn="ctr" fontAlgn="ctr"/>
                      <a:r>
                        <a:rPr lang="en-US" altLang="ja-JP" sz="1600" b="0" u="none" strike="noStrike" dirty="0">
                          <a:solidFill>
                            <a:srgbClr val="000000"/>
                          </a:solidFill>
                          <a:effectLst/>
                          <a:latin typeface="Meiryo UI" panose="020B0604030504040204" pitchFamily="34" charset="-128"/>
                          <a:ea typeface="Meiryo UI" panose="020B0604030504040204" pitchFamily="34" charset="-128"/>
                        </a:rPr>
                        <a:t>2.4</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525" marR="9525" marT="9525" marB="0" anchor="ctr"/>
                </a:tc>
                <a:extLst>
                  <a:ext uri="{0D108BD9-81ED-4DB2-BD59-A6C34878D82A}">
                    <a16:rowId xmlns:a16="http://schemas.microsoft.com/office/drawing/2014/main" val="3702784662"/>
                  </a:ext>
                </a:extLst>
              </a:tr>
              <a:tr h="331106">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乳がん</a:t>
                      </a:r>
                      <a:endParaRPr lang="ja-JP" altLang="en-US"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79.9</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67.8</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56.3</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46.8</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39.2</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extLst>
                  <a:ext uri="{0D108BD9-81ED-4DB2-BD59-A6C34878D82A}">
                    <a16:rowId xmlns:a16="http://schemas.microsoft.com/office/drawing/2014/main" val="2421121607"/>
                  </a:ext>
                </a:extLst>
              </a:tr>
              <a:tr h="298041">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子宮体がん</a:t>
                      </a:r>
                      <a:endParaRPr lang="ja-JP" altLang="en-US"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54.3</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36.8</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a:effectLst/>
                          <a:latin typeface="Meiryo UI" panose="020B0604030504040204" pitchFamily="34" charset="-128"/>
                          <a:ea typeface="Meiryo UI" panose="020B0604030504040204" pitchFamily="34" charset="-128"/>
                        </a:rPr>
                        <a:t>27.4</a:t>
                      </a:r>
                      <a:endParaRPr lang="en-US" altLang="ja-JP" sz="1600" b="0" i="0" u="none" strike="noStrike">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23.5</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20.8</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8648" marR="8648" marT="8648" marB="0" anchor="ctr"/>
                </a:tc>
                <a:extLst>
                  <a:ext uri="{0D108BD9-81ED-4DB2-BD59-A6C34878D82A}">
                    <a16:rowId xmlns:a16="http://schemas.microsoft.com/office/drawing/2014/main" val="2834348655"/>
                  </a:ext>
                </a:extLst>
              </a:tr>
            </a:tbl>
          </a:graphicData>
        </a:graphic>
      </p:graphicFrame>
      <p:sp>
        <p:nvSpPr>
          <p:cNvPr id="5" name="テキスト ボックス 4">
            <a:extLst>
              <a:ext uri="{FF2B5EF4-FFF2-40B4-BE49-F238E27FC236}">
                <a16:creationId xmlns:a16="http://schemas.microsoft.com/office/drawing/2014/main" id="{6BDBF40F-0B28-4EFF-8D15-1B1177A88D63}"/>
              </a:ext>
            </a:extLst>
          </p:cNvPr>
          <p:cNvSpPr txBox="1"/>
          <p:nvPr/>
        </p:nvSpPr>
        <p:spPr>
          <a:xfrm>
            <a:off x="580726" y="1700347"/>
            <a:ext cx="4541628" cy="400110"/>
          </a:xfrm>
          <a:prstGeom prst="rect">
            <a:avLst/>
          </a:prstGeom>
          <a:noFill/>
        </p:spPr>
        <p:txBody>
          <a:bodyPr wrap="none" rtlCol="0">
            <a:spAutoFit/>
          </a:bodyPr>
          <a:lstStyle/>
          <a:p>
            <a:r>
              <a:rPr kumimoji="1" lang="en-US" altLang="ja-JP" sz="2000" dirty="0">
                <a:latin typeface="Meiryo UI" panose="020B0604030504040204" pitchFamily="34" charset="-128"/>
                <a:ea typeface="Meiryo UI" panose="020B0604030504040204" pitchFamily="34" charset="-128"/>
              </a:rPr>
              <a:t>2015</a:t>
            </a:r>
            <a:r>
              <a:rPr kumimoji="1" lang="ja-JP" altLang="en-US" sz="2000">
                <a:latin typeface="Meiryo UI" panose="020B0604030504040204" pitchFamily="34" charset="-128"/>
                <a:ea typeface="Meiryo UI" panose="020B0604030504040204" pitchFamily="34" charset="-128"/>
              </a:rPr>
              <a:t>年症例</a:t>
            </a:r>
            <a:r>
              <a:rPr kumimoji="1" lang="en-US" altLang="ja-JP" sz="2000" dirty="0">
                <a:latin typeface="Meiryo UI" panose="020B0604030504040204" pitchFamily="34" charset="-128"/>
                <a:ea typeface="Meiryo UI" panose="020B0604030504040204" pitchFamily="34" charset="-128"/>
              </a:rPr>
              <a:t>5</a:t>
            </a:r>
            <a:r>
              <a:rPr kumimoji="1" lang="ja-JP" altLang="en-US" sz="2000">
                <a:latin typeface="Meiryo UI" panose="020B0604030504040204" pitchFamily="34" charset="-128"/>
                <a:ea typeface="Meiryo UI" panose="020B0604030504040204" pitchFamily="34" charset="-128"/>
              </a:rPr>
              <a:t>年生存率</a:t>
            </a:r>
            <a:r>
              <a:rPr kumimoji="1" lang="en-US" altLang="ja-JP" sz="2000" dirty="0">
                <a:latin typeface="Meiryo UI" panose="020B0604030504040204" pitchFamily="34" charset="-128"/>
                <a:ea typeface="Meiryo UI" panose="020B0604030504040204" pitchFamily="34" charset="-128"/>
              </a:rPr>
              <a:t>(stage4)</a:t>
            </a:r>
            <a:r>
              <a:rPr kumimoji="1" lang="ja-JP" altLang="en-US" sz="2000">
                <a:latin typeface="Meiryo UI" panose="020B0604030504040204" pitchFamily="34" charset="-128"/>
                <a:ea typeface="Meiryo UI" panose="020B0604030504040204" pitchFamily="34" charset="-128"/>
              </a:rPr>
              <a:t>を使用</a:t>
            </a:r>
          </a:p>
        </p:txBody>
      </p:sp>
      <p:sp>
        <p:nvSpPr>
          <p:cNvPr id="6" name="テキスト ボックス 5">
            <a:extLst>
              <a:ext uri="{FF2B5EF4-FFF2-40B4-BE49-F238E27FC236}">
                <a16:creationId xmlns:a16="http://schemas.microsoft.com/office/drawing/2014/main" id="{99E95674-3603-2A2C-36C7-4D3888643A72}"/>
              </a:ext>
            </a:extLst>
          </p:cNvPr>
          <p:cNvSpPr txBox="1"/>
          <p:nvPr/>
        </p:nvSpPr>
        <p:spPr>
          <a:xfrm>
            <a:off x="3006565" y="5027016"/>
            <a:ext cx="3089435" cy="307777"/>
          </a:xfrm>
          <a:prstGeom prst="rect">
            <a:avLst/>
          </a:prstGeom>
          <a:noFill/>
        </p:spPr>
        <p:txBody>
          <a:bodyPr wrap="none" rtlCol="0">
            <a:spAutoFit/>
          </a:bodyPr>
          <a:lstStyle/>
          <a:p>
            <a:pPr algn="r"/>
            <a:r>
              <a:rPr kumimoji="1" lang="en-US" altLang="ja-JP" sz="1400" dirty="0">
                <a:latin typeface="Meiryo UI" panose="020B0604030504040204" pitchFamily="34" charset="-128"/>
                <a:ea typeface="Meiryo UI" panose="020B0604030504040204" pitchFamily="34" charset="-128"/>
              </a:rPr>
              <a:t>https://</a:t>
            </a:r>
            <a:r>
              <a:rPr kumimoji="1" lang="en-US" altLang="ja-JP" sz="1400" dirty="0" err="1">
                <a:latin typeface="Meiryo UI" panose="020B0604030504040204" pitchFamily="34" charset="-128"/>
                <a:ea typeface="Meiryo UI" panose="020B0604030504040204" pitchFamily="34" charset="-128"/>
              </a:rPr>
              <a:t>hbcr-survival.ganjoho.jp</a:t>
            </a:r>
            <a:r>
              <a:rPr kumimoji="1" lang="en-US" altLang="ja-JP" sz="1400" dirty="0">
                <a:latin typeface="Meiryo UI" panose="020B0604030504040204" pitchFamily="34" charset="-128"/>
                <a:ea typeface="Meiryo UI" panose="020B0604030504040204" pitchFamily="34" charset="-128"/>
              </a:rPr>
              <a:t>/</a:t>
            </a:r>
            <a:endParaRPr kumimoji="1" lang="ja-JP" altLang="en-US" sz="1400">
              <a:latin typeface="Meiryo UI" panose="020B0604030504040204" pitchFamily="34" charset="-128"/>
              <a:ea typeface="Meiryo UI" panose="020B0604030504040204" pitchFamily="34" charset="-128"/>
            </a:endParaRPr>
          </a:p>
        </p:txBody>
      </p:sp>
      <p:sp>
        <p:nvSpPr>
          <p:cNvPr id="7" name="テキスト ボックス 6">
            <a:extLst>
              <a:ext uri="{FF2B5EF4-FFF2-40B4-BE49-F238E27FC236}">
                <a16:creationId xmlns:a16="http://schemas.microsoft.com/office/drawing/2014/main" id="{296476A7-D0CF-B85B-0178-D2472451A8E3}"/>
              </a:ext>
            </a:extLst>
          </p:cNvPr>
          <p:cNvSpPr txBox="1"/>
          <p:nvPr/>
        </p:nvSpPr>
        <p:spPr>
          <a:xfrm>
            <a:off x="6602680" y="2196144"/>
            <a:ext cx="4690754" cy="2708434"/>
          </a:xfrm>
          <a:prstGeom prst="rect">
            <a:avLst/>
          </a:prstGeom>
          <a:noFill/>
          <a:ln>
            <a:solidFill>
              <a:schemeClr val="accent2"/>
            </a:solidFill>
          </a:ln>
        </p:spPr>
        <p:txBody>
          <a:bodyPr wrap="square" rtlCol="0">
            <a:spAutoFit/>
          </a:bodyPr>
          <a:lstStyle/>
          <a:p>
            <a:r>
              <a:rPr kumimoji="1" lang="en-US" altLang="ja-JP" dirty="0">
                <a:latin typeface="Meiryo UI" panose="020B0604030504040204" pitchFamily="34" charset="-128"/>
                <a:ea typeface="Meiryo UI" panose="020B0604030504040204" pitchFamily="34" charset="-128"/>
              </a:rPr>
              <a:t>2019</a:t>
            </a:r>
            <a:r>
              <a:rPr kumimoji="1" lang="ja-JP" altLang="en-US">
                <a:latin typeface="Meiryo UI" panose="020B0604030504040204" pitchFamily="34" charset="-128"/>
                <a:ea typeface="Meiryo UI" panose="020B0604030504040204" pitchFamily="34" charset="-128"/>
              </a:rPr>
              <a:t>年の生存</a:t>
            </a:r>
            <a:r>
              <a:rPr kumimoji="1" lang="en-US" altLang="ja-JP" dirty="0">
                <a:latin typeface="Meiryo UI" panose="020B0604030504040204" pitchFamily="34" charset="-128"/>
                <a:ea typeface="Meiryo UI" panose="020B0604030504040204" pitchFamily="34" charset="-128"/>
              </a:rPr>
              <a:t>stage4</a:t>
            </a:r>
            <a:r>
              <a:rPr kumimoji="1" lang="ja-JP" altLang="en-US">
                <a:latin typeface="Meiryo UI" panose="020B0604030504040204" pitchFamily="34" charset="-128"/>
                <a:ea typeface="Meiryo UI" panose="020B0604030504040204" pitchFamily="34" charset="-128"/>
              </a:rPr>
              <a:t>患者数</a:t>
            </a:r>
            <a:endParaRPr kumimoji="1" lang="en-US" altLang="ja-JP" dirty="0">
              <a:latin typeface="Meiryo UI" panose="020B0604030504040204" pitchFamily="34" charset="-128"/>
              <a:ea typeface="Meiryo UI" panose="020B0604030504040204" pitchFamily="34" charset="-128"/>
            </a:endParaRPr>
          </a:p>
          <a:p>
            <a:endParaRPr kumimoji="1" lang="en-US" altLang="ja-JP" sz="800" dirty="0">
              <a:latin typeface="Meiryo UI" panose="020B0604030504040204" pitchFamily="34" charset="-128"/>
              <a:ea typeface="Meiryo UI" panose="020B0604030504040204" pitchFamily="34" charset="-128"/>
            </a:endParaRPr>
          </a:p>
          <a:p>
            <a:r>
              <a:rPr kumimoji="1" lang="en-US" altLang="ja-JP" dirty="0">
                <a:latin typeface="Meiryo UI" panose="020B0604030504040204" pitchFamily="34" charset="-128"/>
                <a:ea typeface="Meiryo UI" panose="020B0604030504040204" pitchFamily="34" charset="-128"/>
              </a:rPr>
              <a:t>=2014</a:t>
            </a:r>
            <a:r>
              <a:rPr kumimoji="1" lang="ja-JP" altLang="en-US">
                <a:latin typeface="Meiryo UI" panose="020B0604030504040204" pitchFamily="34" charset="-128"/>
                <a:ea typeface="Meiryo UI" panose="020B0604030504040204" pitchFamily="34" charset="-128"/>
              </a:rPr>
              <a:t>年の</a:t>
            </a:r>
            <a:r>
              <a:rPr kumimoji="1" lang="en-US" altLang="ja-JP" dirty="0">
                <a:latin typeface="Meiryo UI" panose="020B0604030504040204" pitchFamily="34" charset="-128"/>
                <a:ea typeface="Meiryo UI" panose="020B0604030504040204" pitchFamily="34" charset="-128"/>
              </a:rPr>
              <a:t>stage4</a:t>
            </a:r>
            <a:r>
              <a:rPr kumimoji="1" lang="ja-JP" altLang="en-US">
                <a:latin typeface="Meiryo UI" panose="020B0604030504040204" pitchFamily="34" charset="-128"/>
                <a:ea typeface="Meiryo UI" panose="020B0604030504040204" pitchFamily="34" charset="-128"/>
              </a:rPr>
              <a:t>患者数</a:t>
            </a:r>
            <a:r>
              <a:rPr kumimoji="1" lang="en-US" altLang="ja-JP" dirty="0">
                <a:latin typeface="Meiryo UI" panose="020B0604030504040204" pitchFamily="34" charset="-128"/>
                <a:ea typeface="Meiryo UI" panose="020B0604030504040204" pitchFamily="34" charset="-128"/>
              </a:rPr>
              <a:t>×5</a:t>
            </a:r>
            <a:r>
              <a:rPr kumimoji="1" lang="ja-JP" altLang="en-US">
                <a:latin typeface="Meiryo UI" panose="020B0604030504040204" pitchFamily="34" charset="-128"/>
                <a:ea typeface="Meiryo UI" panose="020B0604030504040204" pitchFamily="34" charset="-128"/>
              </a:rPr>
              <a:t>年生存率</a:t>
            </a:r>
            <a:endParaRPr kumimoji="1" lang="en-US" altLang="ja-JP" dirty="0">
              <a:latin typeface="Meiryo UI" panose="020B0604030504040204" pitchFamily="34" charset="-128"/>
              <a:ea typeface="Meiryo UI" panose="020B0604030504040204" pitchFamily="34" charset="-128"/>
            </a:endParaRPr>
          </a:p>
          <a:p>
            <a:r>
              <a:rPr lang="en-US" altLang="ja-JP" dirty="0">
                <a:latin typeface="Meiryo UI" panose="020B0604030504040204" pitchFamily="34" charset="-128"/>
                <a:ea typeface="Meiryo UI" panose="020B0604030504040204" pitchFamily="34" charset="-128"/>
              </a:rPr>
              <a:t>+2015</a:t>
            </a:r>
            <a:r>
              <a:rPr lang="ja-JP" altLang="en-US">
                <a:latin typeface="Meiryo UI" panose="020B0604030504040204" pitchFamily="34" charset="-128"/>
                <a:ea typeface="Meiryo UI" panose="020B0604030504040204" pitchFamily="34" charset="-128"/>
              </a:rPr>
              <a:t>年の</a:t>
            </a:r>
            <a:r>
              <a:rPr kumimoji="1" lang="en-US" altLang="ja-JP" dirty="0">
                <a:latin typeface="Meiryo UI" panose="020B0604030504040204" pitchFamily="34" charset="-128"/>
                <a:ea typeface="Meiryo UI" panose="020B0604030504040204" pitchFamily="34" charset="-128"/>
              </a:rPr>
              <a:t>stage4</a:t>
            </a:r>
            <a:r>
              <a:rPr kumimoji="1" lang="ja-JP" altLang="en-US">
                <a:latin typeface="Meiryo UI" panose="020B0604030504040204" pitchFamily="34" charset="-128"/>
                <a:ea typeface="Meiryo UI" panose="020B0604030504040204" pitchFamily="34" charset="-128"/>
              </a:rPr>
              <a:t>患者数</a:t>
            </a:r>
            <a:r>
              <a:rPr kumimoji="1" lang="en-US" altLang="ja-JP" dirty="0">
                <a:latin typeface="Meiryo UI" panose="020B0604030504040204" pitchFamily="34" charset="-128"/>
                <a:ea typeface="Meiryo UI" panose="020B0604030504040204" pitchFamily="34" charset="-128"/>
              </a:rPr>
              <a:t>×4</a:t>
            </a:r>
            <a:r>
              <a:rPr kumimoji="1" lang="ja-JP" altLang="en-US">
                <a:latin typeface="Meiryo UI" panose="020B0604030504040204" pitchFamily="34" charset="-128"/>
                <a:ea typeface="Meiryo UI" panose="020B0604030504040204" pitchFamily="34" charset="-128"/>
              </a:rPr>
              <a:t>年生存率</a:t>
            </a:r>
            <a:endParaRPr kumimoji="1" lang="en-US" altLang="ja-JP" dirty="0">
              <a:latin typeface="Meiryo UI" panose="020B0604030504040204" pitchFamily="34" charset="-128"/>
              <a:ea typeface="Meiryo UI" panose="020B0604030504040204" pitchFamily="34" charset="-128"/>
            </a:endParaRPr>
          </a:p>
          <a:p>
            <a:r>
              <a:rPr lang="en-US" altLang="ja-JP" dirty="0">
                <a:latin typeface="Meiryo UI" panose="020B0604030504040204" pitchFamily="34" charset="-128"/>
                <a:ea typeface="Meiryo UI" panose="020B0604030504040204" pitchFamily="34" charset="-128"/>
              </a:rPr>
              <a:t>+2016</a:t>
            </a:r>
            <a:r>
              <a:rPr lang="ja-JP" altLang="en-US">
                <a:latin typeface="Meiryo UI" panose="020B0604030504040204" pitchFamily="34" charset="-128"/>
                <a:ea typeface="Meiryo UI" panose="020B0604030504040204" pitchFamily="34" charset="-128"/>
              </a:rPr>
              <a:t>年の</a:t>
            </a:r>
            <a:r>
              <a:rPr kumimoji="1" lang="en-US" altLang="ja-JP" dirty="0">
                <a:latin typeface="Meiryo UI" panose="020B0604030504040204" pitchFamily="34" charset="-128"/>
                <a:ea typeface="Meiryo UI" panose="020B0604030504040204" pitchFamily="34" charset="-128"/>
              </a:rPr>
              <a:t>stage4</a:t>
            </a:r>
            <a:r>
              <a:rPr kumimoji="1" lang="ja-JP" altLang="en-US">
                <a:latin typeface="Meiryo UI" panose="020B0604030504040204" pitchFamily="34" charset="-128"/>
                <a:ea typeface="Meiryo UI" panose="020B0604030504040204" pitchFamily="34" charset="-128"/>
              </a:rPr>
              <a:t>患者数</a:t>
            </a:r>
            <a:r>
              <a:rPr kumimoji="1" lang="en-US" altLang="ja-JP" dirty="0">
                <a:latin typeface="Meiryo UI" panose="020B0604030504040204" pitchFamily="34" charset="-128"/>
                <a:ea typeface="Meiryo UI" panose="020B0604030504040204" pitchFamily="34" charset="-128"/>
              </a:rPr>
              <a:t>×3</a:t>
            </a:r>
            <a:r>
              <a:rPr kumimoji="1" lang="ja-JP" altLang="en-US">
                <a:latin typeface="Meiryo UI" panose="020B0604030504040204" pitchFamily="34" charset="-128"/>
                <a:ea typeface="Meiryo UI" panose="020B0604030504040204" pitchFamily="34" charset="-128"/>
              </a:rPr>
              <a:t>年生存率</a:t>
            </a:r>
          </a:p>
          <a:p>
            <a:r>
              <a:rPr lang="en-US" altLang="ja-JP" dirty="0">
                <a:latin typeface="Meiryo UI" panose="020B0604030504040204" pitchFamily="34" charset="-128"/>
                <a:ea typeface="Meiryo UI" panose="020B0604030504040204" pitchFamily="34" charset="-128"/>
              </a:rPr>
              <a:t>+2017</a:t>
            </a:r>
            <a:r>
              <a:rPr lang="ja-JP" altLang="en-US">
                <a:latin typeface="Meiryo UI" panose="020B0604030504040204" pitchFamily="34" charset="-128"/>
                <a:ea typeface="Meiryo UI" panose="020B0604030504040204" pitchFamily="34" charset="-128"/>
              </a:rPr>
              <a:t>年の</a:t>
            </a:r>
            <a:r>
              <a:rPr kumimoji="1" lang="en-US" altLang="ja-JP" dirty="0">
                <a:latin typeface="Meiryo UI" panose="020B0604030504040204" pitchFamily="34" charset="-128"/>
                <a:ea typeface="Meiryo UI" panose="020B0604030504040204" pitchFamily="34" charset="-128"/>
              </a:rPr>
              <a:t>stage4</a:t>
            </a:r>
            <a:r>
              <a:rPr kumimoji="1" lang="ja-JP" altLang="en-US">
                <a:latin typeface="Meiryo UI" panose="020B0604030504040204" pitchFamily="34" charset="-128"/>
                <a:ea typeface="Meiryo UI" panose="020B0604030504040204" pitchFamily="34" charset="-128"/>
              </a:rPr>
              <a:t>患者数</a:t>
            </a:r>
            <a:r>
              <a:rPr kumimoji="1" lang="en-US" altLang="ja-JP" dirty="0">
                <a:latin typeface="Meiryo UI" panose="020B0604030504040204" pitchFamily="34" charset="-128"/>
                <a:ea typeface="Meiryo UI" panose="020B0604030504040204" pitchFamily="34" charset="-128"/>
              </a:rPr>
              <a:t>×2</a:t>
            </a:r>
            <a:r>
              <a:rPr kumimoji="1" lang="ja-JP" altLang="en-US">
                <a:latin typeface="Meiryo UI" panose="020B0604030504040204" pitchFamily="34" charset="-128"/>
                <a:ea typeface="Meiryo UI" panose="020B0604030504040204" pitchFamily="34" charset="-128"/>
              </a:rPr>
              <a:t>年生存率</a:t>
            </a:r>
          </a:p>
          <a:p>
            <a:r>
              <a:rPr lang="en-US" altLang="ja-JP" dirty="0">
                <a:latin typeface="Meiryo UI" panose="020B0604030504040204" pitchFamily="34" charset="-128"/>
                <a:ea typeface="Meiryo UI" panose="020B0604030504040204" pitchFamily="34" charset="-128"/>
              </a:rPr>
              <a:t>+2018</a:t>
            </a:r>
            <a:r>
              <a:rPr lang="ja-JP" altLang="en-US">
                <a:latin typeface="Meiryo UI" panose="020B0604030504040204" pitchFamily="34" charset="-128"/>
                <a:ea typeface="Meiryo UI" panose="020B0604030504040204" pitchFamily="34" charset="-128"/>
              </a:rPr>
              <a:t>年の</a:t>
            </a:r>
            <a:r>
              <a:rPr kumimoji="1" lang="en-US" altLang="ja-JP" dirty="0">
                <a:latin typeface="Meiryo UI" panose="020B0604030504040204" pitchFamily="34" charset="-128"/>
                <a:ea typeface="Meiryo UI" panose="020B0604030504040204" pitchFamily="34" charset="-128"/>
              </a:rPr>
              <a:t>stage4</a:t>
            </a:r>
            <a:r>
              <a:rPr kumimoji="1" lang="ja-JP" altLang="en-US">
                <a:latin typeface="Meiryo UI" panose="020B0604030504040204" pitchFamily="34" charset="-128"/>
                <a:ea typeface="Meiryo UI" panose="020B0604030504040204" pitchFamily="34" charset="-128"/>
              </a:rPr>
              <a:t>患者数</a:t>
            </a:r>
            <a:r>
              <a:rPr kumimoji="1" lang="en-US" altLang="ja-JP" dirty="0">
                <a:latin typeface="Meiryo UI" panose="020B0604030504040204" pitchFamily="34" charset="-128"/>
                <a:ea typeface="Meiryo UI" panose="020B0604030504040204" pitchFamily="34" charset="-128"/>
              </a:rPr>
              <a:t>×1</a:t>
            </a:r>
            <a:r>
              <a:rPr kumimoji="1" lang="ja-JP" altLang="en-US">
                <a:latin typeface="Meiryo UI" panose="020B0604030504040204" pitchFamily="34" charset="-128"/>
                <a:ea typeface="Meiryo UI" panose="020B0604030504040204" pitchFamily="34" charset="-128"/>
              </a:rPr>
              <a:t>年生存率</a:t>
            </a:r>
            <a:endParaRPr kumimoji="1" lang="en-US" altLang="ja-JP" dirty="0">
              <a:latin typeface="Meiryo UI" panose="020B0604030504040204" pitchFamily="34" charset="-128"/>
              <a:ea typeface="Meiryo UI" panose="020B0604030504040204" pitchFamily="34" charset="-128"/>
            </a:endParaRPr>
          </a:p>
          <a:p>
            <a:endParaRPr lang="en-US" altLang="ja-JP" dirty="0">
              <a:latin typeface="Meiryo UI" panose="020B0604030504040204" pitchFamily="34" charset="-128"/>
              <a:ea typeface="Meiryo UI" panose="020B0604030504040204" pitchFamily="34" charset="-128"/>
            </a:endParaRPr>
          </a:p>
          <a:p>
            <a:r>
              <a:rPr kumimoji="1" lang="ja-JP" altLang="en-US" sz="1600">
                <a:latin typeface="Meiryo UI" panose="020B0604030504040204" pitchFamily="34" charset="-128"/>
                <a:ea typeface="Meiryo UI" panose="020B0604030504040204" pitchFamily="34" charset="-128"/>
              </a:rPr>
              <a:t>各年の</a:t>
            </a:r>
            <a:r>
              <a:rPr kumimoji="1" lang="en-US" altLang="ja-JP" sz="1600" dirty="0">
                <a:latin typeface="Meiryo UI" panose="020B0604030504040204" pitchFamily="34" charset="-128"/>
                <a:ea typeface="Meiryo UI" panose="020B0604030504040204" pitchFamily="34" charset="-128"/>
              </a:rPr>
              <a:t>stage4</a:t>
            </a:r>
            <a:r>
              <a:rPr kumimoji="1" lang="ja-JP" altLang="en-US" sz="1600">
                <a:latin typeface="Meiryo UI" panose="020B0604030504040204" pitchFamily="34" charset="-128"/>
                <a:ea typeface="Meiryo UI" panose="020B0604030504040204" pitchFamily="34" charset="-128"/>
              </a:rPr>
              <a:t>患者数は院内がん登録の</a:t>
            </a:r>
            <a:endParaRPr kumimoji="1" lang="en-US" altLang="ja-JP" sz="1600" dirty="0">
              <a:latin typeface="Meiryo UI" panose="020B0604030504040204" pitchFamily="34" charset="-128"/>
              <a:ea typeface="Meiryo UI" panose="020B0604030504040204" pitchFamily="34" charset="-128"/>
            </a:endParaRPr>
          </a:p>
          <a:p>
            <a:r>
              <a:rPr kumimoji="1" lang="en-US" altLang="ja-JP" sz="1600" dirty="0">
                <a:latin typeface="Meiryo UI" panose="020B0604030504040204" pitchFamily="34" charset="-128"/>
                <a:ea typeface="Meiryo UI" panose="020B0604030504040204" pitchFamily="34" charset="-128"/>
              </a:rPr>
              <a:t>stage</a:t>
            </a:r>
            <a:r>
              <a:rPr kumimoji="1" lang="ja-JP" altLang="en-US" sz="1600">
                <a:latin typeface="Meiryo UI" panose="020B0604030504040204" pitchFamily="34" charset="-128"/>
                <a:ea typeface="Meiryo UI" panose="020B0604030504040204" pitchFamily="34" charset="-128"/>
              </a:rPr>
              <a:t>別割合と</a:t>
            </a:r>
            <a:r>
              <a:rPr lang="ja-JP" altLang="en-US" sz="1600">
                <a:latin typeface="Meiryo UI" panose="020B0604030504040204" pitchFamily="34" charset="-128"/>
                <a:ea typeface="Meiryo UI" panose="020B0604030504040204" pitchFamily="34" charset="-128"/>
              </a:rPr>
              <a:t>カバー率を用いて推算</a:t>
            </a:r>
            <a:endParaRPr kumimoji="1" lang="en-US" altLang="ja-JP" sz="1600" dirty="0">
              <a:latin typeface="Meiryo UI" panose="020B0604030504040204" pitchFamily="34" charset="-128"/>
              <a:ea typeface="Meiryo UI" panose="020B0604030504040204" pitchFamily="34" charset="-128"/>
            </a:endParaRPr>
          </a:p>
        </p:txBody>
      </p:sp>
      <p:sp>
        <p:nvSpPr>
          <p:cNvPr id="3" name="スライド番号プレースホルダー 2">
            <a:extLst>
              <a:ext uri="{FF2B5EF4-FFF2-40B4-BE49-F238E27FC236}">
                <a16:creationId xmlns:a16="http://schemas.microsoft.com/office/drawing/2014/main" id="{0A388694-F5E2-1522-EB65-21AAF497566B}"/>
              </a:ext>
            </a:extLst>
          </p:cNvPr>
          <p:cNvSpPr>
            <a:spLocks noGrp="1"/>
          </p:cNvSpPr>
          <p:nvPr>
            <p:ph type="sldNum" sz="quarter" idx="12"/>
          </p:nvPr>
        </p:nvSpPr>
        <p:spPr/>
        <p:txBody>
          <a:bodyPr/>
          <a:lstStyle/>
          <a:p>
            <a:fld id="{4009802C-F34A-4A41-BCFA-483915B5FDF0}" type="slidenum">
              <a:rPr kumimoji="1" lang="ja-JP" altLang="en-US" smtClean="0"/>
              <a:t>6</a:t>
            </a:fld>
            <a:endParaRPr kumimoji="1" lang="ja-JP" altLang="en-US"/>
          </a:p>
        </p:txBody>
      </p:sp>
    </p:spTree>
    <p:extLst>
      <p:ext uri="{BB962C8B-B14F-4D97-AF65-F5344CB8AC3E}">
        <p14:creationId xmlns:p14="http://schemas.microsoft.com/office/powerpoint/2010/main" val="2148775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5FE6D8-20C4-DBC5-8898-0439F20E5702}"/>
              </a:ext>
            </a:extLst>
          </p:cNvPr>
          <p:cNvSpPr>
            <a:spLocks noGrp="1"/>
          </p:cNvSpPr>
          <p:nvPr>
            <p:ph type="title"/>
          </p:nvPr>
        </p:nvSpPr>
        <p:spPr>
          <a:xfrm>
            <a:off x="0" y="0"/>
            <a:ext cx="10515600" cy="739280"/>
          </a:xfrm>
        </p:spPr>
        <p:txBody>
          <a:bodyPr>
            <a:normAutofit/>
          </a:bodyPr>
          <a:lstStyle/>
          <a:p>
            <a:r>
              <a:rPr lang="ja-JP" altLang="en-US" sz="4000">
                <a:latin typeface="Meiryo UI" panose="020B0604030504040204" pitchFamily="34" charset="-128"/>
                <a:ea typeface="Meiryo UI" panose="020B0604030504040204" pitchFamily="34" charset="-128"/>
              </a:rPr>
              <a:t>推計値と</a:t>
            </a:r>
            <a:r>
              <a:rPr lang="en-US" altLang="ja-JP" sz="4000" dirty="0">
                <a:latin typeface="Meiryo UI" panose="020B0604030504040204" pitchFamily="34" charset="-128"/>
                <a:ea typeface="Meiryo UI" panose="020B0604030504040204" pitchFamily="34" charset="-128"/>
              </a:rPr>
              <a:t>NDB(</a:t>
            </a:r>
            <a:r>
              <a:rPr lang="ja-JP" altLang="en-US" sz="4000">
                <a:latin typeface="Meiryo UI" panose="020B0604030504040204" pitchFamily="34" charset="-128"/>
                <a:ea typeface="Meiryo UI" panose="020B0604030504040204" pitchFamily="34" charset="-128"/>
              </a:rPr>
              <a:t>定義</a:t>
            </a:r>
            <a:r>
              <a:rPr lang="en-US" altLang="ja-JP" sz="4000" dirty="0">
                <a:latin typeface="Meiryo UI" panose="020B0604030504040204" pitchFamily="34" charset="-128"/>
                <a:ea typeface="Meiryo UI" panose="020B0604030504040204" pitchFamily="34" charset="-128"/>
              </a:rPr>
              <a:t>3)</a:t>
            </a:r>
            <a:r>
              <a:rPr lang="ja-JP" altLang="en-US" sz="4000">
                <a:latin typeface="Meiryo UI" panose="020B0604030504040204" pitchFamily="34" charset="-128"/>
                <a:ea typeface="Meiryo UI" panose="020B0604030504040204" pitchFamily="34" charset="-128"/>
              </a:rPr>
              <a:t>結果</a:t>
            </a:r>
            <a:endParaRPr kumimoji="1" lang="ja-JP" altLang="en-US" sz="4000">
              <a:latin typeface="Meiryo UI" panose="020B0604030504040204" pitchFamily="34" charset="-128"/>
              <a:ea typeface="Meiryo UI" panose="020B0604030504040204" pitchFamily="34" charset="-128"/>
            </a:endParaRPr>
          </a:p>
        </p:txBody>
      </p:sp>
      <p:sp>
        <p:nvSpPr>
          <p:cNvPr id="9" name="下矢印 8">
            <a:extLst>
              <a:ext uri="{FF2B5EF4-FFF2-40B4-BE49-F238E27FC236}">
                <a16:creationId xmlns:a16="http://schemas.microsoft.com/office/drawing/2014/main" id="{53A8C8AD-1075-4D63-7747-48FE2ABA8795}"/>
              </a:ext>
            </a:extLst>
          </p:cNvPr>
          <p:cNvSpPr/>
          <p:nvPr/>
        </p:nvSpPr>
        <p:spPr>
          <a:xfrm>
            <a:off x="8333509" y="3817922"/>
            <a:ext cx="486888" cy="581891"/>
          </a:xfrm>
          <a:prstGeom prst="downArrow">
            <a:avLst/>
          </a:prstGeom>
          <a:ln>
            <a:solidFill>
              <a:schemeClr val="accent2"/>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aphicFrame>
        <p:nvGraphicFramePr>
          <p:cNvPr id="4" name="グラフ 3">
            <a:extLst>
              <a:ext uri="{FF2B5EF4-FFF2-40B4-BE49-F238E27FC236}">
                <a16:creationId xmlns:a16="http://schemas.microsoft.com/office/drawing/2014/main" id="{BE107FC6-D1BA-1343-99DA-62EB55C9C8D2}"/>
              </a:ext>
            </a:extLst>
          </p:cNvPr>
          <p:cNvGraphicFramePr>
            <a:graphicFrameLocks/>
          </p:cNvGraphicFramePr>
          <p:nvPr>
            <p:extLst>
              <p:ext uri="{D42A27DB-BD31-4B8C-83A1-F6EECF244321}">
                <p14:modId xmlns:p14="http://schemas.microsoft.com/office/powerpoint/2010/main" val="2677932335"/>
              </p:ext>
            </p:extLst>
          </p:nvPr>
        </p:nvGraphicFramePr>
        <p:xfrm>
          <a:off x="141185" y="1444759"/>
          <a:ext cx="7134431" cy="396848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コンテンツ プレースホルダー 6">
            <a:extLst>
              <a:ext uri="{FF2B5EF4-FFF2-40B4-BE49-F238E27FC236}">
                <a16:creationId xmlns:a16="http://schemas.microsoft.com/office/drawing/2014/main" id="{1A9D9D31-2C5F-7ED4-15BF-61763B6F434B}"/>
              </a:ext>
            </a:extLst>
          </p:cNvPr>
          <p:cNvGraphicFramePr>
            <a:graphicFrameLocks noGrp="1"/>
          </p:cNvGraphicFramePr>
          <p:nvPr>
            <p:ph idx="1"/>
            <p:extLst>
              <p:ext uri="{D42A27DB-BD31-4B8C-83A1-F6EECF244321}">
                <p14:modId xmlns:p14="http://schemas.microsoft.com/office/powerpoint/2010/main" val="4284126287"/>
              </p:ext>
            </p:extLst>
          </p:nvPr>
        </p:nvGraphicFramePr>
        <p:xfrm>
          <a:off x="7416801" y="512311"/>
          <a:ext cx="4345731" cy="5757862"/>
        </p:xfrm>
        <a:graphic>
          <a:graphicData uri="http://schemas.openxmlformats.org/drawingml/2006/table">
            <a:tbl>
              <a:tblPr firstRow="1">
                <a:tableStyleId>{21E4AEA4-8DFA-4A89-87EB-49C32662AFE0}</a:tableStyleId>
              </a:tblPr>
              <a:tblGrid>
                <a:gridCol w="1448577">
                  <a:extLst>
                    <a:ext uri="{9D8B030D-6E8A-4147-A177-3AD203B41FA5}">
                      <a16:colId xmlns:a16="http://schemas.microsoft.com/office/drawing/2014/main" val="1013972521"/>
                    </a:ext>
                  </a:extLst>
                </a:gridCol>
                <a:gridCol w="1448577">
                  <a:extLst>
                    <a:ext uri="{9D8B030D-6E8A-4147-A177-3AD203B41FA5}">
                      <a16:colId xmlns:a16="http://schemas.microsoft.com/office/drawing/2014/main" val="352081396"/>
                    </a:ext>
                  </a:extLst>
                </a:gridCol>
                <a:gridCol w="1448577">
                  <a:extLst>
                    <a:ext uri="{9D8B030D-6E8A-4147-A177-3AD203B41FA5}">
                      <a16:colId xmlns:a16="http://schemas.microsoft.com/office/drawing/2014/main" val="1531733535"/>
                    </a:ext>
                  </a:extLst>
                </a:gridCol>
              </a:tblGrid>
              <a:tr h="523442">
                <a:tc>
                  <a:txBody>
                    <a:bodyPr/>
                    <a:lstStyle/>
                    <a:p>
                      <a:pPr algn="l" fontAlgn="ctr"/>
                      <a:endParaRPr lang="en-US" sz="1600" b="1" i="0" u="none" strike="noStrike" dirty="0">
                        <a:solidFill>
                          <a:schemeClr val="bg1"/>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ja-JP" altLang="en-US" sz="1600" b="1" u="none" strike="noStrike">
                          <a:solidFill>
                            <a:schemeClr val="bg1"/>
                          </a:solidFill>
                          <a:effectLst/>
                          <a:latin typeface="Meiryo UI" panose="020B0604030504040204" pitchFamily="34" charset="-128"/>
                          <a:ea typeface="Meiryo UI" panose="020B0604030504040204" pitchFamily="34" charset="-128"/>
                        </a:rPr>
                        <a:t>推計値</a:t>
                      </a:r>
                      <a:endParaRPr lang="en-US" altLang="ja-JP" sz="1600" b="1" i="0" u="none" strike="noStrike" dirty="0">
                        <a:solidFill>
                          <a:schemeClr val="bg1"/>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1" u="none" strike="noStrike" dirty="0">
                          <a:solidFill>
                            <a:schemeClr val="bg1"/>
                          </a:solidFill>
                          <a:effectLst/>
                          <a:latin typeface="Meiryo UI" panose="020B0604030504040204" pitchFamily="34" charset="-128"/>
                          <a:ea typeface="Meiryo UI" panose="020B0604030504040204" pitchFamily="34" charset="-128"/>
                        </a:rPr>
                        <a:t>NDB</a:t>
                      </a:r>
                      <a:r>
                        <a:rPr lang="ja-JP" altLang="en-US" sz="1600" b="1" u="none" strike="noStrike">
                          <a:solidFill>
                            <a:schemeClr val="bg1"/>
                          </a:solidFill>
                          <a:effectLst/>
                          <a:latin typeface="Meiryo UI" panose="020B0604030504040204" pitchFamily="34" charset="-128"/>
                          <a:ea typeface="Meiryo UI" panose="020B0604030504040204" pitchFamily="34" charset="-128"/>
                        </a:rPr>
                        <a:t>結果</a:t>
                      </a:r>
                    </a:p>
                    <a:p>
                      <a:pPr lvl="0" algn="ctr">
                        <a:buNone/>
                      </a:pPr>
                      <a:r>
                        <a:rPr lang="ja-JP" altLang="en-US" sz="1600" b="1" u="none" strike="noStrike">
                          <a:solidFill>
                            <a:schemeClr val="bg1"/>
                          </a:solidFill>
                          <a:effectLst/>
                          <a:latin typeface="Meiryo UI"/>
                          <a:ea typeface="Meiryo UI"/>
                        </a:rPr>
                        <a:t>2019年</a:t>
                      </a:r>
                      <a:endParaRPr lang="ja-JP" altLang="en-US" sz="1600" b="1" u="none" strike="noStrike" dirty="0">
                        <a:solidFill>
                          <a:schemeClr val="bg1"/>
                        </a:solidFill>
                        <a:effectLst/>
                        <a:latin typeface="Meiryo UI"/>
                        <a:ea typeface="Meiryo UI"/>
                      </a:endParaRPr>
                    </a:p>
                  </a:txBody>
                  <a:tcPr marL="9133" marR="9133" marT="9133" marB="0" anchor="ctr"/>
                </a:tc>
                <a:extLst>
                  <a:ext uri="{0D108BD9-81ED-4DB2-BD59-A6C34878D82A}">
                    <a16:rowId xmlns:a16="http://schemas.microsoft.com/office/drawing/2014/main" val="3257487056"/>
                  </a:ext>
                </a:extLst>
              </a:tr>
              <a:tr h="523442">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胃がん</a:t>
                      </a:r>
                      <a:endParaRPr lang="en-US"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145,641 </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0" i="0" u="none" strike="noStrike" dirty="0">
                          <a:solidFill>
                            <a:srgbClr val="000000"/>
                          </a:solidFill>
                          <a:effectLst/>
                          <a:latin typeface="Meiryo UI"/>
                          <a:ea typeface="Meiryo UI"/>
                        </a:rPr>
                        <a:t>176,960</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extLst>
                  <a:ext uri="{0D108BD9-81ED-4DB2-BD59-A6C34878D82A}">
                    <a16:rowId xmlns:a16="http://schemas.microsoft.com/office/drawing/2014/main" val="4289474880"/>
                  </a:ext>
                </a:extLst>
              </a:tr>
              <a:tr h="523442">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大腸がん</a:t>
                      </a:r>
                      <a:endParaRPr lang="en-US"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224,716 </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0" i="0" u="none" strike="noStrike" dirty="0">
                          <a:solidFill>
                            <a:srgbClr val="000000"/>
                          </a:solidFill>
                          <a:effectLst/>
                          <a:latin typeface="Meiryo UI"/>
                          <a:ea typeface="Meiryo UI"/>
                        </a:rPr>
                        <a:t>233,004</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extLst>
                  <a:ext uri="{0D108BD9-81ED-4DB2-BD59-A6C34878D82A}">
                    <a16:rowId xmlns:a16="http://schemas.microsoft.com/office/drawing/2014/main" val="2721470885"/>
                  </a:ext>
                </a:extLst>
              </a:tr>
              <a:tr h="523442">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肝がん</a:t>
                      </a:r>
                      <a:endParaRPr lang="ja-JP" altLang="en-US" sz="1600" b="0" i="0" u="none" strike="noStrike">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35,503 </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0" i="0" u="none" strike="noStrike" dirty="0">
                          <a:solidFill>
                            <a:srgbClr val="000000"/>
                          </a:solidFill>
                          <a:effectLst/>
                          <a:latin typeface="Meiryo UI"/>
                          <a:ea typeface="Meiryo UI"/>
                        </a:rPr>
                        <a:t>59,583</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extLst>
                  <a:ext uri="{0D108BD9-81ED-4DB2-BD59-A6C34878D82A}">
                    <a16:rowId xmlns:a16="http://schemas.microsoft.com/office/drawing/2014/main" val="1641607771"/>
                  </a:ext>
                </a:extLst>
              </a:tr>
              <a:tr h="523442">
                <a:tc>
                  <a:txBody>
                    <a:bodyPr/>
                    <a:lstStyle/>
                    <a:p>
                      <a:pPr algn="l"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 </a:t>
                      </a:r>
                      <a:r>
                        <a:rPr lang="ja-JP" altLang="en-US" sz="1600" b="0" i="0" u="none" strike="noStrike">
                          <a:solidFill>
                            <a:srgbClr val="000000"/>
                          </a:solidFill>
                          <a:effectLst/>
                          <a:latin typeface="Meiryo UI" panose="020B0604030504040204" pitchFamily="34" charset="-128"/>
                          <a:ea typeface="Meiryo UI" panose="020B0604030504040204" pitchFamily="34" charset="-128"/>
                        </a:rPr>
                        <a:t>肝細胞がん</a:t>
                      </a:r>
                    </a:p>
                  </a:txBody>
                  <a:tcPr marL="9133" marR="9133" marT="9133"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28,377</a:t>
                      </a:r>
                    </a:p>
                  </a:txBody>
                  <a:tcPr marL="9133" marR="9133" marT="9133"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a:t>
                      </a:r>
                    </a:p>
                  </a:txBody>
                  <a:tcPr marL="9133" marR="9133" marT="9133" marB="0" anchor="ctr"/>
                </a:tc>
                <a:extLst>
                  <a:ext uri="{0D108BD9-81ED-4DB2-BD59-A6C34878D82A}">
                    <a16:rowId xmlns:a16="http://schemas.microsoft.com/office/drawing/2014/main" val="2765571137"/>
                  </a:ext>
                </a:extLst>
              </a:tr>
              <a:tr h="523442">
                <a:tc>
                  <a:txBody>
                    <a:bodyPr/>
                    <a:lstStyle/>
                    <a:p>
                      <a:pPr algn="l"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 </a:t>
                      </a:r>
                      <a:r>
                        <a:rPr lang="ja-JP" altLang="en-US" sz="1600" b="0" i="0" u="none" strike="noStrike">
                          <a:solidFill>
                            <a:srgbClr val="000000"/>
                          </a:solidFill>
                          <a:effectLst/>
                          <a:latin typeface="Meiryo UI" panose="020B0604030504040204" pitchFamily="34" charset="-128"/>
                          <a:ea typeface="Meiryo UI" panose="020B0604030504040204" pitchFamily="34" charset="-128"/>
                        </a:rPr>
                        <a:t>肝内胆管がん</a:t>
                      </a:r>
                    </a:p>
                  </a:txBody>
                  <a:tcPr marL="9133" marR="9133" marT="9133"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7,126</a:t>
                      </a:r>
                    </a:p>
                  </a:txBody>
                  <a:tcPr marL="9133" marR="9133" marT="9133"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a:t>
                      </a:r>
                    </a:p>
                  </a:txBody>
                  <a:tcPr marL="9133" marR="9133" marT="9133" marB="0" anchor="ctr"/>
                </a:tc>
                <a:extLst>
                  <a:ext uri="{0D108BD9-81ED-4DB2-BD59-A6C34878D82A}">
                    <a16:rowId xmlns:a16="http://schemas.microsoft.com/office/drawing/2014/main" val="2836762276"/>
                  </a:ext>
                </a:extLst>
              </a:tr>
              <a:tr h="523442">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肺がん</a:t>
                      </a:r>
                      <a:endParaRPr lang="ja-JP" altLang="en-US" sz="1600" b="0" i="0" u="none" strike="noStrike">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171,084 </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0" i="0" u="none" strike="noStrike" dirty="0">
                          <a:solidFill>
                            <a:srgbClr val="000000"/>
                          </a:solidFill>
                          <a:effectLst/>
                          <a:latin typeface="Meiryo UI"/>
                          <a:ea typeface="Meiryo UI"/>
                        </a:rPr>
                        <a:t>208,060</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extLst>
                  <a:ext uri="{0D108BD9-81ED-4DB2-BD59-A6C34878D82A}">
                    <a16:rowId xmlns:a16="http://schemas.microsoft.com/office/drawing/2014/main" val="2774713979"/>
                  </a:ext>
                </a:extLst>
              </a:tr>
              <a:tr h="523442">
                <a:tc>
                  <a:txBody>
                    <a:bodyPr/>
                    <a:lstStyle/>
                    <a:p>
                      <a:pPr algn="l" fontAlgn="ctr"/>
                      <a:r>
                        <a:rPr lang="en-US" altLang="ja-JP" sz="1600" b="0" u="none" strike="noStrike" dirty="0">
                          <a:solidFill>
                            <a:srgbClr val="000000"/>
                          </a:solidFill>
                          <a:effectLst/>
                          <a:latin typeface="Meiryo UI" panose="020B0604030504040204" pitchFamily="34" charset="-128"/>
                          <a:ea typeface="Meiryo UI" panose="020B0604030504040204" pitchFamily="34" charset="-128"/>
                        </a:rPr>
                        <a:t> NSCLC</a:t>
                      </a:r>
                      <a:endParaRPr lang="ja-JP" altLang="en-US" sz="1600" b="0" i="0" u="none" strike="noStrike">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0" u="none" strike="noStrike" dirty="0">
                          <a:solidFill>
                            <a:srgbClr val="000000"/>
                          </a:solidFill>
                          <a:effectLst/>
                          <a:latin typeface="Meiryo UI" panose="020B0604030504040204" pitchFamily="34" charset="-128"/>
                          <a:ea typeface="Meiryo UI" panose="020B0604030504040204" pitchFamily="34" charset="-128"/>
                        </a:rPr>
                        <a:t>156,112</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a:t>
                      </a:r>
                    </a:p>
                  </a:txBody>
                  <a:tcPr marL="9133" marR="9133" marT="9133" marB="0" anchor="ctr"/>
                </a:tc>
                <a:extLst>
                  <a:ext uri="{0D108BD9-81ED-4DB2-BD59-A6C34878D82A}">
                    <a16:rowId xmlns:a16="http://schemas.microsoft.com/office/drawing/2014/main" val="2070399294"/>
                  </a:ext>
                </a:extLst>
              </a:tr>
              <a:tr h="523442">
                <a:tc>
                  <a:txBody>
                    <a:bodyPr/>
                    <a:lstStyle/>
                    <a:p>
                      <a:pPr algn="l" fontAlgn="ctr"/>
                      <a:r>
                        <a:rPr lang="en-US" altLang="ja-JP" sz="1600" b="0" u="none" strike="noStrike" dirty="0">
                          <a:solidFill>
                            <a:srgbClr val="000000"/>
                          </a:solidFill>
                          <a:effectLst/>
                          <a:latin typeface="Meiryo UI" panose="020B0604030504040204" pitchFamily="34" charset="-128"/>
                          <a:ea typeface="Meiryo UI" panose="020B0604030504040204" pitchFamily="34" charset="-128"/>
                        </a:rPr>
                        <a:t> SCLC</a:t>
                      </a:r>
                      <a:endParaRPr lang="ja-JP" altLang="en-US" sz="1600" b="0" i="0" u="none" strike="noStrike">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0" u="none" strike="noStrike" dirty="0">
                          <a:solidFill>
                            <a:srgbClr val="000000"/>
                          </a:solidFill>
                          <a:effectLst/>
                          <a:latin typeface="Meiryo UI" panose="020B0604030504040204" pitchFamily="34" charset="-128"/>
                          <a:ea typeface="Meiryo UI" panose="020B0604030504040204" pitchFamily="34" charset="-128"/>
                        </a:rPr>
                        <a:t>14,972</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0" i="0" u="none" strike="noStrike" dirty="0">
                          <a:solidFill>
                            <a:srgbClr val="000000"/>
                          </a:solidFill>
                          <a:effectLst/>
                          <a:latin typeface="Meiryo UI" panose="020B0604030504040204" pitchFamily="34" charset="-128"/>
                          <a:ea typeface="Meiryo UI" panose="020B0604030504040204" pitchFamily="34" charset="-128"/>
                        </a:rPr>
                        <a:t>-</a:t>
                      </a:r>
                    </a:p>
                  </a:txBody>
                  <a:tcPr marL="9133" marR="9133" marT="9133" marB="0" anchor="ctr"/>
                </a:tc>
                <a:extLst>
                  <a:ext uri="{0D108BD9-81ED-4DB2-BD59-A6C34878D82A}">
                    <a16:rowId xmlns:a16="http://schemas.microsoft.com/office/drawing/2014/main" val="737833479"/>
                  </a:ext>
                </a:extLst>
              </a:tr>
              <a:tr h="523442">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乳がん</a:t>
                      </a:r>
                      <a:endParaRPr lang="ja-JP" altLang="en-US" sz="1600" b="0" i="0" u="none" strike="noStrike">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484,047 </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0" i="0" u="none" strike="noStrike" dirty="0">
                          <a:solidFill>
                            <a:srgbClr val="000000"/>
                          </a:solidFill>
                          <a:effectLst/>
                          <a:latin typeface="Meiryo UI"/>
                          <a:ea typeface="Meiryo UI"/>
                        </a:rPr>
                        <a:t>531,501</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extLst>
                  <a:ext uri="{0D108BD9-81ED-4DB2-BD59-A6C34878D82A}">
                    <a16:rowId xmlns:a16="http://schemas.microsoft.com/office/drawing/2014/main" val="1010347200"/>
                  </a:ext>
                </a:extLst>
              </a:tr>
              <a:tr h="523442">
                <a:tc>
                  <a:txBody>
                    <a:bodyPr/>
                    <a:lstStyle/>
                    <a:p>
                      <a:pPr algn="l" fontAlgn="ctr"/>
                      <a:r>
                        <a:rPr lang="ja-JP" altLang="en-US" sz="1600" u="none" strike="noStrike">
                          <a:effectLst/>
                          <a:latin typeface="Meiryo UI" panose="020B0604030504040204" pitchFamily="34" charset="-128"/>
                          <a:ea typeface="Meiryo UI" panose="020B0604030504040204" pitchFamily="34" charset="-128"/>
                        </a:rPr>
                        <a:t>子宮体がん</a:t>
                      </a:r>
                      <a:endParaRPr lang="ja-JP" altLang="en-US" sz="1600" b="0" i="0" u="none" strike="noStrike">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u="none" strike="noStrike" dirty="0">
                          <a:effectLst/>
                          <a:latin typeface="Meiryo UI" panose="020B0604030504040204" pitchFamily="34" charset="-128"/>
                          <a:ea typeface="Meiryo UI" panose="020B0604030504040204" pitchFamily="34" charset="-128"/>
                        </a:rPr>
                        <a:t>22,697</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tc>
                  <a:txBody>
                    <a:bodyPr/>
                    <a:lstStyle/>
                    <a:p>
                      <a:pPr algn="ctr" fontAlgn="ctr"/>
                      <a:r>
                        <a:rPr lang="en-US" altLang="ja-JP" sz="1600" b="0" i="0" u="none" strike="noStrike" dirty="0">
                          <a:solidFill>
                            <a:srgbClr val="000000"/>
                          </a:solidFill>
                          <a:effectLst/>
                          <a:latin typeface="Meiryo UI"/>
                          <a:ea typeface="Meiryo UI"/>
                        </a:rPr>
                        <a:t>25,751</a:t>
                      </a:r>
                      <a:endParaRPr lang="en-US" altLang="ja-JP" sz="1600" b="0" i="0" u="none" strike="noStrike" dirty="0">
                        <a:solidFill>
                          <a:srgbClr val="000000"/>
                        </a:solidFill>
                        <a:effectLst/>
                        <a:latin typeface="Meiryo UI" panose="020B0604030504040204" pitchFamily="34" charset="-128"/>
                        <a:ea typeface="Meiryo UI" panose="020B0604030504040204" pitchFamily="34" charset="-128"/>
                      </a:endParaRPr>
                    </a:p>
                  </a:txBody>
                  <a:tcPr marL="9133" marR="9133" marT="9133" marB="0" anchor="ctr"/>
                </a:tc>
                <a:extLst>
                  <a:ext uri="{0D108BD9-81ED-4DB2-BD59-A6C34878D82A}">
                    <a16:rowId xmlns:a16="http://schemas.microsoft.com/office/drawing/2014/main" val="2412329579"/>
                  </a:ext>
                </a:extLst>
              </a:tr>
            </a:tbl>
          </a:graphicData>
        </a:graphic>
      </p:graphicFrame>
      <p:sp>
        <p:nvSpPr>
          <p:cNvPr id="3" name="スライド番号プレースホルダー 2">
            <a:extLst>
              <a:ext uri="{FF2B5EF4-FFF2-40B4-BE49-F238E27FC236}">
                <a16:creationId xmlns:a16="http://schemas.microsoft.com/office/drawing/2014/main" id="{FFB25585-4001-2E0B-FA9F-7715ADDF62C8}"/>
              </a:ext>
            </a:extLst>
          </p:cNvPr>
          <p:cNvSpPr>
            <a:spLocks noGrp="1"/>
          </p:cNvSpPr>
          <p:nvPr>
            <p:ph type="sldNum" sz="quarter" idx="12"/>
          </p:nvPr>
        </p:nvSpPr>
        <p:spPr/>
        <p:txBody>
          <a:bodyPr/>
          <a:lstStyle/>
          <a:p>
            <a:fld id="{4009802C-F34A-4A41-BCFA-483915B5FDF0}" type="slidenum">
              <a:rPr kumimoji="1" lang="ja-JP" altLang="en-US" smtClean="0"/>
              <a:t>7</a:t>
            </a:fld>
            <a:endParaRPr kumimoji="1" lang="ja-JP" altLang="en-US"/>
          </a:p>
        </p:txBody>
      </p:sp>
    </p:spTree>
    <p:extLst>
      <p:ext uri="{BB962C8B-B14F-4D97-AF65-F5344CB8AC3E}">
        <p14:creationId xmlns:p14="http://schemas.microsoft.com/office/powerpoint/2010/main" val="8366329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5FE6D8-20C4-DBC5-8898-0439F20E5702}"/>
              </a:ext>
            </a:extLst>
          </p:cNvPr>
          <p:cNvSpPr>
            <a:spLocks noGrp="1"/>
          </p:cNvSpPr>
          <p:nvPr>
            <p:ph type="title"/>
          </p:nvPr>
        </p:nvSpPr>
        <p:spPr>
          <a:xfrm>
            <a:off x="0" y="0"/>
            <a:ext cx="10515600" cy="739280"/>
          </a:xfrm>
        </p:spPr>
        <p:txBody>
          <a:bodyPr>
            <a:normAutofit/>
          </a:bodyPr>
          <a:lstStyle/>
          <a:p>
            <a:r>
              <a:rPr lang="ja-JP" altLang="en-US" sz="4000">
                <a:latin typeface="Meiryo UI" panose="020B0604030504040204" pitchFamily="34" charset="-128"/>
                <a:ea typeface="Meiryo UI" panose="020B0604030504040204" pitchFamily="34" charset="-128"/>
              </a:rPr>
              <a:t>結果の解釈</a:t>
            </a:r>
            <a:endParaRPr kumimoji="1" lang="ja-JP" altLang="en-US" sz="4000">
              <a:latin typeface="Meiryo UI" panose="020B0604030504040204" pitchFamily="34" charset="-128"/>
              <a:ea typeface="Meiryo UI" panose="020B0604030504040204" pitchFamily="34" charset="-128"/>
            </a:endParaRPr>
          </a:p>
        </p:txBody>
      </p:sp>
      <p:sp>
        <p:nvSpPr>
          <p:cNvPr id="8" name="角丸四角形 7">
            <a:extLst>
              <a:ext uri="{FF2B5EF4-FFF2-40B4-BE49-F238E27FC236}">
                <a16:creationId xmlns:a16="http://schemas.microsoft.com/office/drawing/2014/main" id="{822A6116-972B-A480-446E-B5170C572D5C}"/>
              </a:ext>
            </a:extLst>
          </p:cNvPr>
          <p:cNvSpPr/>
          <p:nvPr/>
        </p:nvSpPr>
        <p:spPr>
          <a:xfrm>
            <a:off x="329870" y="739280"/>
            <a:ext cx="11532260" cy="3132127"/>
          </a:xfrm>
          <a:prstGeom prst="round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Meiryo UI" panose="020B0604030504040204" pitchFamily="34" charset="-128"/>
                <a:ea typeface="Meiryo UI" panose="020B0604030504040204" pitchFamily="34" charset="-128"/>
              </a:rPr>
              <a:t>【</a:t>
            </a:r>
            <a:r>
              <a:rPr kumimoji="1" lang="ja-JP" altLang="en-US">
                <a:solidFill>
                  <a:schemeClr val="tx1"/>
                </a:solidFill>
                <a:latin typeface="Meiryo UI" panose="020B0604030504040204" pitchFamily="34" charset="-128"/>
                <a:ea typeface="Meiryo UI" panose="020B0604030504040204" pitchFamily="34" charset="-128"/>
              </a:rPr>
              <a:t>限界</a:t>
            </a:r>
            <a:r>
              <a:rPr kumimoji="1" lang="en-US" altLang="ja-JP" dirty="0">
                <a:solidFill>
                  <a:schemeClr val="tx1"/>
                </a:solidFill>
                <a:latin typeface="Meiryo UI" panose="020B0604030504040204" pitchFamily="34" charset="-128"/>
                <a:ea typeface="Meiryo UI" panose="020B0604030504040204" pitchFamily="34" charset="-128"/>
              </a:rPr>
              <a:t>】</a:t>
            </a:r>
          </a:p>
          <a:p>
            <a:pPr marL="285750" indent="-285750">
              <a:buFont typeface="Arial" panose="020B0604020202020204" pitchFamily="34" charset="0"/>
              <a:buChar char="•"/>
            </a:pPr>
            <a:r>
              <a:rPr kumimoji="1" lang="ja-JP" altLang="en-US">
                <a:solidFill>
                  <a:schemeClr val="tx1"/>
                </a:solidFill>
                <a:latin typeface="Meiryo UI" panose="020B0604030504040204" pitchFamily="34" charset="-128"/>
                <a:ea typeface="Meiryo UI" panose="020B0604030504040204" pitchFamily="34" charset="-128"/>
              </a:rPr>
              <a:t>再発は推計不能</a:t>
            </a:r>
            <a:endParaRPr kumimoji="1" lang="en-US" altLang="ja-JP" dirty="0">
              <a:solidFill>
                <a:schemeClr val="tx1"/>
              </a:solidFill>
              <a:latin typeface="Meiryo UI" panose="020B0604030504040204" pitchFamily="34" charset="-128"/>
              <a:ea typeface="Meiryo UI" panose="020B0604030504040204" pitchFamily="34" charset="-128"/>
            </a:endParaRPr>
          </a:p>
          <a:p>
            <a:pPr marL="285750" indent="-285750">
              <a:buFont typeface="Arial" panose="020B0604020202020204" pitchFamily="34" charset="0"/>
              <a:buChar char="•"/>
            </a:pPr>
            <a:r>
              <a:rPr kumimoji="1" lang="ja-JP" altLang="en-US">
                <a:solidFill>
                  <a:schemeClr val="tx1"/>
                </a:solidFill>
                <a:latin typeface="Meiryo UI" panose="020B0604030504040204" pitchFamily="34" charset="-128"/>
                <a:ea typeface="Meiryo UI" panose="020B0604030504040204" pitchFamily="34" charset="-128"/>
              </a:rPr>
              <a:t>院内がん登録からの推計値の新規罹患数を用いている</a:t>
            </a:r>
            <a:endParaRPr lang="en-US" altLang="ja-JP" dirty="0">
              <a:solidFill>
                <a:schemeClr val="tx1"/>
              </a:solidFill>
              <a:latin typeface="Meiryo UI" panose="020B0604030504040204" pitchFamily="34" charset="-128"/>
              <a:ea typeface="Meiryo UI" panose="020B0604030504040204" pitchFamily="34" charset="-128"/>
            </a:endParaRPr>
          </a:p>
          <a:p>
            <a:pPr marL="285750" indent="-285750">
              <a:buFont typeface="Arial" panose="020B0604020202020204" pitchFamily="34" charset="0"/>
              <a:buChar char="•"/>
            </a:pPr>
            <a:r>
              <a:rPr kumimoji="1" lang="ja-JP" altLang="en-US">
                <a:solidFill>
                  <a:schemeClr val="tx1"/>
                </a:solidFill>
                <a:latin typeface="Meiryo UI" panose="020B0604030504040204" pitchFamily="34" charset="-128"/>
                <a:ea typeface="Meiryo UI" panose="020B0604030504040204" pitchFamily="34" charset="-128"/>
              </a:rPr>
              <a:t>公開データからは算出不能な治療実施率がある</a:t>
            </a:r>
            <a:r>
              <a:rPr kumimoji="1" lang="en-US" altLang="ja-JP" dirty="0">
                <a:solidFill>
                  <a:schemeClr val="tx1"/>
                </a:solidFill>
                <a:latin typeface="Meiryo UI" panose="020B0604030504040204" pitchFamily="34" charset="-128"/>
                <a:ea typeface="Meiryo UI" panose="020B0604030504040204" pitchFamily="34" charset="-128"/>
              </a:rPr>
              <a:t>(</a:t>
            </a:r>
            <a:r>
              <a:rPr kumimoji="1" lang="ja-JP" altLang="en-US">
                <a:solidFill>
                  <a:schemeClr val="tx1"/>
                </a:solidFill>
                <a:latin typeface="Meiryo UI" panose="020B0604030504040204" pitchFamily="34" charset="-128"/>
                <a:ea typeface="Meiryo UI" panose="020B0604030504040204" pitchFamily="34" charset="-128"/>
              </a:rPr>
              <a:t>肝がん</a:t>
            </a:r>
            <a:r>
              <a:rPr lang="ja-JP" altLang="en-US">
                <a:solidFill>
                  <a:schemeClr val="tx1"/>
                </a:solidFill>
                <a:latin typeface="Meiryo UI" panose="020B0604030504040204" pitchFamily="34" charset="-128"/>
                <a:ea typeface="Meiryo UI" panose="020B0604030504040204" pitchFamily="34" charset="-128"/>
              </a:rPr>
              <a:t>、肺がん</a:t>
            </a:r>
            <a:r>
              <a:rPr kumimoji="1" lang="en-US" altLang="ja-JP" dirty="0">
                <a:solidFill>
                  <a:schemeClr val="tx1"/>
                </a:solidFill>
                <a:latin typeface="Meiryo UI" panose="020B0604030504040204" pitchFamily="34" charset="-128"/>
                <a:ea typeface="Meiryo UI" panose="020B0604030504040204" pitchFamily="34" charset="-128"/>
              </a:rPr>
              <a:t>)</a:t>
            </a:r>
            <a:endParaRPr lang="en-US" altLang="ja-JP" dirty="0">
              <a:solidFill>
                <a:schemeClr val="tx1"/>
              </a:solidFill>
              <a:latin typeface="Meiryo UI" panose="020B0604030504040204" pitchFamily="34" charset="-128"/>
              <a:ea typeface="Meiryo UI" panose="020B0604030504040204" pitchFamily="34" charset="-128"/>
            </a:endParaRPr>
          </a:p>
          <a:p>
            <a:pPr marL="285750" indent="-285750">
              <a:buFont typeface="Arial" panose="020B0604020202020204" pitchFamily="34" charset="0"/>
              <a:buChar char="•"/>
            </a:pPr>
            <a:r>
              <a:rPr lang="en-US" altLang="ja-JP" dirty="0">
                <a:solidFill>
                  <a:schemeClr val="tx1"/>
                </a:solidFill>
                <a:latin typeface="Meiryo UI" panose="020B0604030504040204" pitchFamily="34" charset="-128"/>
                <a:ea typeface="Meiryo UI" panose="020B0604030504040204" pitchFamily="34" charset="-128"/>
              </a:rPr>
              <a:t>2016</a:t>
            </a:r>
            <a:r>
              <a:rPr lang="ja-JP" altLang="en-US">
                <a:solidFill>
                  <a:schemeClr val="tx1"/>
                </a:solidFill>
                <a:latin typeface="Meiryo UI" panose="020B0604030504040204" pitchFamily="34" charset="-128"/>
                <a:ea typeface="Meiryo UI" panose="020B0604030504040204" pitchFamily="34" charset="-128"/>
              </a:rPr>
              <a:t>年診断例の院内がん登録のカバー率が不明であったため、</a:t>
            </a:r>
            <a:r>
              <a:rPr lang="en-US" altLang="ja-JP" dirty="0">
                <a:solidFill>
                  <a:schemeClr val="tx1"/>
                </a:solidFill>
                <a:latin typeface="Meiryo UI" panose="020B0604030504040204" pitchFamily="34" charset="-128"/>
                <a:ea typeface="Meiryo UI" panose="020B0604030504040204" pitchFamily="34" charset="-128"/>
              </a:rPr>
              <a:t>2017</a:t>
            </a:r>
            <a:r>
              <a:rPr lang="ja-JP" altLang="en-US">
                <a:solidFill>
                  <a:schemeClr val="tx1"/>
                </a:solidFill>
                <a:latin typeface="Meiryo UI" panose="020B0604030504040204" pitchFamily="34" charset="-128"/>
                <a:ea typeface="Meiryo UI" panose="020B0604030504040204" pitchFamily="34" charset="-128"/>
              </a:rPr>
              <a:t>年診断例の</a:t>
            </a:r>
            <a:r>
              <a:rPr lang="en-US" altLang="ja-JP" dirty="0">
                <a:solidFill>
                  <a:schemeClr val="tx1"/>
                </a:solidFill>
                <a:latin typeface="Meiryo UI" panose="020B0604030504040204" pitchFamily="34" charset="-128"/>
                <a:ea typeface="Meiryo UI" panose="020B0604030504040204" pitchFamily="34" charset="-128"/>
              </a:rPr>
              <a:t>stage4</a:t>
            </a:r>
            <a:r>
              <a:rPr lang="ja-JP" altLang="en-US">
                <a:solidFill>
                  <a:schemeClr val="tx1"/>
                </a:solidFill>
                <a:latin typeface="Meiryo UI" panose="020B0604030504040204" pitchFamily="34" charset="-128"/>
                <a:ea typeface="Meiryo UI" panose="020B0604030504040204" pitchFamily="34" charset="-128"/>
              </a:rPr>
              <a:t>の症例数を使用している</a:t>
            </a:r>
            <a:endParaRPr lang="en-US" altLang="ja-JP" dirty="0">
              <a:solidFill>
                <a:schemeClr val="tx1"/>
              </a:solidFill>
              <a:latin typeface="Meiryo UI" panose="020B0604030504040204" pitchFamily="34" charset="-128"/>
              <a:ea typeface="Meiryo UI" panose="020B0604030504040204" pitchFamily="34" charset="-128"/>
            </a:endParaRPr>
          </a:p>
          <a:p>
            <a:pPr marL="285750" indent="-285750">
              <a:buFont typeface="Arial" panose="020B0604020202020204" pitchFamily="34" charset="0"/>
              <a:buChar char="•"/>
            </a:pPr>
            <a:r>
              <a:rPr kumimoji="1" lang="en-US" altLang="ja-JP" dirty="0">
                <a:solidFill>
                  <a:schemeClr val="tx1"/>
                </a:solidFill>
                <a:latin typeface="Meiryo UI" panose="020B0604030504040204" pitchFamily="34" charset="-128"/>
                <a:ea typeface="Meiryo UI" panose="020B0604030504040204" pitchFamily="34" charset="-128"/>
              </a:rPr>
              <a:t>QI</a:t>
            </a:r>
            <a:r>
              <a:rPr kumimoji="1" lang="ja-JP" altLang="en-US">
                <a:solidFill>
                  <a:schemeClr val="tx1"/>
                </a:solidFill>
                <a:latin typeface="Meiryo UI" panose="020B0604030504040204" pitchFamily="34" charset="-128"/>
                <a:ea typeface="Meiryo UI" panose="020B0604030504040204" pitchFamily="34" charset="-128"/>
              </a:rPr>
              <a:t>の結果は標準治療の実施率</a:t>
            </a:r>
            <a:r>
              <a:rPr lang="ja-JP" altLang="en-US">
                <a:solidFill>
                  <a:schemeClr val="tx1"/>
                </a:solidFill>
                <a:latin typeface="Meiryo UI" panose="020B0604030504040204" pitchFamily="34" charset="-128"/>
                <a:ea typeface="Meiryo UI" panose="020B0604030504040204" pitchFamily="34" charset="-128"/>
              </a:rPr>
              <a:t>であり、実際に治療を受けている患者はより多い可能性</a:t>
            </a:r>
            <a:endParaRPr lang="en-US" altLang="ja-JP" dirty="0">
              <a:solidFill>
                <a:schemeClr val="tx1"/>
              </a:solidFill>
              <a:latin typeface="Meiryo UI" panose="020B0604030504040204" pitchFamily="34" charset="-128"/>
              <a:ea typeface="Meiryo UI" panose="020B0604030504040204" pitchFamily="34" charset="-128"/>
            </a:endParaRPr>
          </a:p>
          <a:p>
            <a:pPr marL="285750" indent="-285750">
              <a:buFont typeface="Arial" panose="020B0604020202020204" pitchFamily="34" charset="0"/>
              <a:buChar char="•"/>
            </a:pPr>
            <a:r>
              <a:rPr kumimoji="1" lang="en-US" altLang="ja-JP" dirty="0">
                <a:solidFill>
                  <a:schemeClr val="tx1"/>
                </a:solidFill>
                <a:latin typeface="Meiryo UI" panose="020B0604030504040204" pitchFamily="34" charset="-128"/>
                <a:ea typeface="Meiryo UI" panose="020B0604030504040204" pitchFamily="34" charset="-128"/>
              </a:rPr>
              <a:t>2015</a:t>
            </a:r>
            <a:r>
              <a:rPr kumimoji="1" lang="ja-JP" altLang="en-US">
                <a:solidFill>
                  <a:schemeClr val="tx1"/>
                </a:solidFill>
                <a:latin typeface="Meiryo UI" panose="020B0604030504040204" pitchFamily="34" charset="-128"/>
                <a:ea typeface="Meiryo UI" panose="020B0604030504040204" pitchFamily="34" charset="-128"/>
              </a:rPr>
              <a:t>年診断例の生存率を用いている</a:t>
            </a:r>
            <a:r>
              <a:rPr kumimoji="1" lang="en-US" altLang="ja-JP" dirty="0">
                <a:solidFill>
                  <a:schemeClr val="tx1"/>
                </a:solidFill>
                <a:latin typeface="Meiryo UI" panose="020B0604030504040204" pitchFamily="34" charset="-128"/>
                <a:ea typeface="Meiryo UI" panose="020B0604030504040204" pitchFamily="34" charset="-128"/>
              </a:rPr>
              <a:t>(</a:t>
            </a:r>
            <a:r>
              <a:rPr kumimoji="1" lang="ja-JP" altLang="en-US">
                <a:solidFill>
                  <a:schemeClr val="tx1"/>
                </a:solidFill>
                <a:latin typeface="Meiryo UI" panose="020B0604030504040204" pitchFamily="34" charset="-128"/>
                <a:ea typeface="Meiryo UI" panose="020B0604030504040204" pitchFamily="34" charset="-128"/>
              </a:rPr>
              <a:t>生存率は改善している</a:t>
            </a:r>
            <a:r>
              <a:rPr lang="ja-JP" altLang="en-US">
                <a:solidFill>
                  <a:schemeClr val="tx1"/>
                </a:solidFill>
                <a:latin typeface="Meiryo UI" panose="020B0604030504040204" pitchFamily="34" charset="-128"/>
                <a:ea typeface="Meiryo UI" panose="020B0604030504040204" pitchFamily="34" charset="-128"/>
              </a:rPr>
              <a:t>可能性がある</a:t>
            </a:r>
            <a:r>
              <a:rPr kumimoji="1" lang="en-US" altLang="ja-JP" dirty="0">
                <a:solidFill>
                  <a:schemeClr val="tx1"/>
                </a:solidFill>
                <a:latin typeface="Meiryo UI" panose="020B0604030504040204" pitchFamily="34" charset="-128"/>
                <a:ea typeface="Meiryo UI" panose="020B0604030504040204" pitchFamily="34" charset="-128"/>
              </a:rPr>
              <a:t>)</a:t>
            </a:r>
          </a:p>
          <a:p>
            <a:pPr marL="285750" indent="-285750">
              <a:buFont typeface="Arial" panose="020B0604020202020204" pitchFamily="34" charset="0"/>
              <a:buChar char="•"/>
            </a:pPr>
            <a:r>
              <a:rPr kumimoji="1" lang="ja-JP" altLang="en-US">
                <a:solidFill>
                  <a:schemeClr val="tx1"/>
                </a:solidFill>
                <a:latin typeface="Meiryo UI" panose="020B0604030504040204" pitchFamily="34" charset="-128"/>
                <a:ea typeface="Meiryo UI" panose="020B0604030504040204" pitchFamily="34" charset="-128"/>
              </a:rPr>
              <a:t>診断時期が</a:t>
            </a:r>
            <a:r>
              <a:rPr kumimoji="1" lang="en-US" altLang="ja-JP" dirty="0">
                <a:solidFill>
                  <a:schemeClr val="tx1"/>
                </a:solidFill>
                <a:latin typeface="Meiryo UI" panose="020B0604030504040204" pitchFamily="34" charset="-128"/>
                <a:ea typeface="Meiryo UI" panose="020B0604030504040204" pitchFamily="34" charset="-128"/>
              </a:rPr>
              <a:t>2018</a:t>
            </a:r>
            <a:r>
              <a:rPr kumimoji="1" lang="ja-JP" altLang="en-US">
                <a:solidFill>
                  <a:schemeClr val="tx1"/>
                </a:solidFill>
                <a:latin typeface="Meiryo UI" panose="020B0604030504040204" pitchFamily="34" charset="-128"/>
                <a:ea typeface="Meiryo UI" panose="020B0604030504040204" pitchFamily="34" charset="-128"/>
              </a:rPr>
              <a:t>年後半であれば周術期治療が</a:t>
            </a:r>
            <a:r>
              <a:rPr kumimoji="1" lang="en-US" altLang="ja-JP" dirty="0">
                <a:solidFill>
                  <a:schemeClr val="tx1"/>
                </a:solidFill>
                <a:latin typeface="Meiryo UI" panose="020B0604030504040204" pitchFamily="34" charset="-128"/>
                <a:ea typeface="Meiryo UI" panose="020B0604030504040204" pitchFamily="34" charset="-128"/>
              </a:rPr>
              <a:t>1</a:t>
            </a:r>
            <a:r>
              <a:rPr kumimoji="1" lang="ja-JP" altLang="en-US">
                <a:solidFill>
                  <a:schemeClr val="tx1"/>
                </a:solidFill>
                <a:latin typeface="Meiryo UI" panose="020B0604030504040204" pitchFamily="34" charset="-128"/>
                <a:ea typeface="Meiryo UI" panose="020B0604030504040204" pitchFamily="34" charset="-128"/>
              </a:rPr>
              <a:t>年未満であっても</a:t>
            </a:r>
            <a:r>
              <a:rPr kumimoji="1" lang="en-US" altLang="ja-JP" dirty="0">
                <a:solidFill>
                  <a:schemeClr val="tx1"/>
                </a:solidFill>
                <a:latin typeface="Meiryo UI" panose="020B0604030504040204" pitchFamily="34" charset="-128"/>
                <a:ea typeface="Meiryo UI" panose="020B0604030504040204" pitchFamily="34" charset="-128"/>
              </a:rPr>
              <a:t>2019</a:t>
            </a:r>
            <a:r>
              <a:rPr kumimoji="1" lang="ja-JP" altLang="en-US">
                <a:solidFill>
                  <a:schemeClr val="tx1"/>
                </a:solidFill>
                <a:latin typeface="Meiryo UI" panose="020B0604030504040204" pitchFamily="34" charset="-128"/>
                <a:ea typeface="Meiryo UI" panose="020B0604030504040204" pitchFamily="34" charset="-128"/>
              </a:rPr>
              <a:t>年にも治療継続されている可能性があるが、これらは考慮に入れていない</a:t>
            </a:r>
            <a:endParaRPr lang="en-US" altLang="ja-JP" dirty="0">
              <a:solidFill>
                <a:schemeClr val="tx1"/>
              </a:solidFill>
              <a:latin typeface="Meiryo UI" panose="020B0604030504040204" pitchFamily="34" charset="-128"/>
              <a:ea typeface="Meiryo UI" panose="020B0604030504040204" pitchFamily="34" charset="-128"/>
            </a:endParaRPr>
          </a:p>
        </p:txBody>
      </p:sp>
      <p:sp>
        <p:nvSpPr>
          <p:cNvPr id="9" name="下矢印 8">
            <a:extLst>
              <a:ext uri="{FF2B5EF4-FFF2-40B4-BE49-F238E27FC236}">
                <a16:creationId xmlns:a16="http://schemas.microsoft.com/office/drawing/2014/main" id="{53A8C8AD-1075-4D63-7747-48FE2ABA8795}"/>
              </a:ext>
            </a:extLst>
          </p:cNvPr>
          <p:cNvSpPr/>
          <p:nvPr/>
        </p:nvSpPr>
        <p:spPr>
          <a:xfrm>
            <a:off x="5852556" y="3932236"/>
            <a:ext cx="486888" cy="581891"/>
          </a:xfrm>
          <a:prstGeom prst="downArrow">
            <a:avLst/>
          </a:prstGeom>
          <a:ln>
            <a:solidFill>
              <a:schemeClr val="accent2"/>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10" name="角丸四角形 9">
            <a:extLst>
              <a:ext uri="{FF2B5EF4-FFF2-40B4-BE49-F238E27FC236}">
                <a16:creationId xmlns:a16="http://schemas.microsoft.com/office/drawing/2014/main" id="{CE26ADD6-FC10-E9D9-03FC-EFA4FCC1FDE2}"/>
              </a:ext>
            </a:extLst>
          </p:cNvPr>
          <p:cNvSpPr/>
          <p:nvPr/>
        </p:nvSpPr>
        <p:spPr>
          <a:xfrm>
            <a:off x="329870" y="4633407"/>
            <a:ext cx="11532259" cy="2146465"/>
          </a:xfrm>
          <a:prstGeom prst="roundRect">
            <a:avLst/>
          </a:prstGeom>
          <a:no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ja-JP" sz="2000" dirty="0">
                <a:solidFill>
                  <a:schemeClr val="tx1"/>
                </a:solidFill>
                <a:latin typeface="Meiryo UI" panose="020B0604030504040204" pitchFamily="34" charset="-128"/>
                <a:ea typeface="Meiryo UI" panose="020B0604030504040204" pitchFamily="34" charset="-128"/>
              </a:rPr>
              <a:t>【</a:t>
            </a:r>
            <a:r>
              <a:rPr lang="ja-JP" altLang="en-US" sz="2000">
                <a:solidFill>
                  <a:schemeClr val="tx1"/>
                </a:solidFill>
                <a:latin typeface="Meiryo UI" panose="020B0604030504040204" pitchFamily="34" charset="-128"/>
                <a:ea typeface="Meiryo UI" panose="020B0604030504040204" pitchFamily="34" charset="-128"/>
              </a:rPr>
              <a:t>まとめ</a:t>
            </a:r>
            <a:r>
              <a:rPr kumimoji="1" lang="en-US" altLang="ja-JP" sz="2000" dirty="0">
                <a:solidFill>
                  <a:schemeClr val="tx1"/>
                </a:solidFill>
                <a:latin typeface="Meiryo UI" panose="020B0604030504040204" pitchFamily="34" charset="-128"/>
                <a:ea typeface="Meiryo UI" panose="020B0604030504040204" pitchFamily="34" charset="-128"/>
              </a:rPr>
              <a:t>】</a:t>
            </a:r>
          </a:p>
          <a:p>
            <a:endParaRPr kumimoji="1" lang="en-US" altLang="ja-JP" sz="800" dirty="0">
              <a:solidFill>
                <a:schemeClr val="tx1"/>
              </a:solidFill>
              <a:latin typeface="Meiryo UI" panose="020B0604030504040204" pitchFamily="34" charset="-128"/>
              <a:ea typeface="Meiryo UI" panose="020B0604030504040204" pitchFamily="34" charset="-128"/>
            </a:endParaRPr>
          </a:p>
          <a:p>
            <a:pPr marL="285750" indent="-285750">
              <a:buFont typeface="Arial" panose="020B0604020202020204" pitchFamily="34" charset="0"/>
              <a:buChar char="•"/>
            </a:pPr>
            <a:r>
              <a:rPr lang="ja-JP" altLang="en-US" sz="2000">
                <a:solidFill>
                  <a:schemeClr val="tx1"/>
                </a:solidFill>
                <a:latin typeface="Meiryo UI" panose="020B0604030504040204" pitchFamily="34" charset="-128"/>
                <a:ea typeface="Meiryo UI" panose="020B0604030504040204" pitchFamily="34" charset="-128"/>
              </a:rPr>
              <a:t>実際に治療を受けるがん患者数としては、定義</a:t>
            </a:r>
            <a:r>
              <a:rPr lang="en-US" altLang="ja-JP" sz="2000" dirty="0">
                <a:solidFill>
                  <a:schemeClr val="tx1"/>
                </a:solidFill>
                <a:latin typeface="Meiryo UI" panose="020B0604030504040204" pitchFamily="34" charset="-128"/>
                <a:ea typeface="Meiryo UI" panose="020B0604030504040204" pitchFamily="34" charset="-128"/>
              </a:rPr>
              <a:t>3(</a:t>
            </a:r>
            <a:r>
              <a:rPr lang="ja-JP" altLang="en-US" sz="2000">
                <a:solidFill>
                  <a:schemeClr val="tx1"/>
                </a:solidFill>
                <a:latin typeface="Meiryo UI" panose="020B0604030504040204" pitchFamily="34" charset="-128"/>
                <a:ea typeface="Meiryo UI" panose="020B0604030504040204" pitchFamily="34" charset="-128"/>
              </a:rPr>
              <a:t>病名＆がんに対する治療実施</a:t>
            </a:r>
            <a:r>
              <a:rPr lang="en-US" altLang="ja-JP" sz="2000" dirty="0">
                <a:solidFill>
                  <a:schemeClr val="tx1"/>
                </a:solidFill>
                <a:latin typeface="Meiryo UI" panose="020B0604030504040204" pitchFamily="34" charset="-128"/>
                <a:ea typeface="Meiryo UI" panose="020B0604030504040204" pitchFamily="34" charset="-128"/>
              </a:rPr>
              <a:t>)</a:t>
            </a:r>
            <a:r>
              <a:rPr lang="ja-JP" altLang="en-US" sz="2000">
                <a:solidFill>
                  <a:schemeClr val="tx1"/>
                </a:solidFill>
                <a:latin typeface="Meiryo UI" panose="020B0604030504040204" pitchFamily="34" charset="-128"/>
                <a:ea typeface="Meiryo UI" panose="020B0604030504040204" pitchFamily="34" charset="-128"/>
              </a:rPr>
              <a:t>が妥当な可能性</a:t>
            </a:r>
            <a:endParaRPr lang="en-US" altLang="ja-JP" sz="2000" dirty="0">
              <a:solidFill>
                <a:schemeClr val="tx1"/>
              </a:solidFill>
              <a:latin typeface="Meiryo UI" panose="020B0604030504040204" pitchFamily="34" charset="-128"/>
              <a:ea typeface="Meiryo UI" panose="020B0604030504040204" pitchFamily="34" charset="-128"/>
            </a:endParaRPr>
          </a:p>
          <a:p>
            <a:endParaRPr lang="en-US" altLang="ja-JP" sz="800" dirty="0">
              <a:solidFill>
                <a:schemeClr val="tx1"/>
              </a:solidFill>
              <a:latin typeface="Meiryo UI" panose="020B0604030504040204" pitchFamily="34" charset="-128"/>
              <a:ea typeface="Meiryo UI" panose="020B0604030504040204" pitchFamily="34" charset="-128"/>
            </a:endParaRPr>
          </a:p>
          <a:p>
            <a:pPr marL="285750" indent="-285750">
              <a:buFont typeface="Arial" panose="020B0604020202020204" pitchFamily="34" charset="0"/>
              <a:buChar char="•"/>
            </a:pPr>
            <a:r>
              <a:rPr lang="ja-JP" altLang="en-US" sz="2000">
                <a:solidFill>
                  <a:schemeClr val="tx1"/>
                </a:solidFill>
                <a:latin typeface="Meiryo UI" panose="020B0604030504040204" pitchFamily="34" charset="-128"/>
                <a:ea typeface="Meiryo UI" panose="020B0604030504040204" pitchFamily="34" charset="-128"/>
              </a:rPr>
              <a:t>罹患数は全国がん登録で把握できるが、</a:t>
            </a:r>
            <a:br>
              <a:rPr lang="en-US" altLang="ja-JP" sz="2000" dirty="0">
                <a:solidFill>
                  <a:schemeClr val="tx1"/>
                </a:solidFill>
                <a:latin typeface="Meiryo UI" panose="020B0604030504040204" pitchFamily="34" charset="-128"/>
                <a:ea typeface="Meiryo UI" panose="020B0604030504040204" pitchFamily="34" charset="-128"/>
              </a:rPr>
            </a:br>
            <a:r>
              <a:rPr lang="en-US" altLang="ja-JP" sz="2000" dirty="0">
                <a:solidFill>
                  <a:schemeClr val="tx1"/>
                </a:solidFill>
                <a:latin typeface="Meiryo UI" panose="020B0604030504040204" pitchFamily="34" charset="-128"/>
                <a:ea typeface="Meiryo UI" panose="020B0604030504040204" pitchFamily="34" charset="-128"/>
              </a:rPr>
              <a:t>NDB</a:t>
            </a:r>
            <a:r>
              <a:rPr lang="ja-JP" altLang="en-US" sz="2000">
                <a:solidFill>
                  <a:schemeClr val="tx1"/>
                </a:solidFill>
                <a:latin typeface="Meiryo UI" panose="020B0604030504040204" pitchFamily="34" charset="-128"/>
                <a:ea typeface="Meiryo UI" panose="020B0604030504040204" pitchFamily="34" charset="-128"/>
              </a:rPr>
              <a:t>ではこれまで計算できなかった治療中のがん患者数</a:t>
            </a:r>
            <a:r>
              <a:rPr lang="en-US" altLang="ja-JP" sz="2000" dirty="0">
                <a:solidFill>
                  <a:schemeClr val="tx1"/>
                </a:solidFill>
                <a:latin typeface="Meiryo UI" panose="020B0604030504040204" pitchFamily="34" charset="-128"/>
                <a:ea typeface="Meiryo UI" panose="020B0604030504040204" pitchFamily="34" charset="-128"/>
              </a:rPr>
              <a:t>(</a:t>
            </a:r>
            <a:r>
              <a:rPr lang="ja-JP" altLang="en-US" sz="2000">
                <a:solidFill>
                  <a:schemeClr val="tx1"/>
                </a:solidFill>
                <a:latin typeface="Meiryo UI" panose="020B0604030504040204" pitchFamily="34" charset="-128"/>
                <a:ea typeface="Meiryo UI" panose="020B0604030504040204" pitchFamily="34" charset="-128"/>
              </a:rPr>
              <a:t>再発を含む</a:t>
            </a:r>
            <a:r>
              <a:rPr lang="en-US" altLang="ja-JP" sz="2000" dirty="0">
                <a:solidFill>
                  <a:schemeClr val="tx1"/>
                </a:solidFill>
                <a:latin typeface="Meiryo UI" panose="020B0604030504040204" pitchFamily="34" charset="-128"/>
                <a:ea typeface="Meiryo UI" panose="020B0604030504040204" pitchFamily="34" charset="-128"/>
              </a:rPr>
              <a:t>)</a:t>
            </a:r>
            <a:r>
              <a:rPr lang="ja-JP" altLang="en-US" sz="2000">
                <a:solidFill>
                  <a:schemeClr val="tx1"/>
                </a:solidFill>
                <a:latin typeface="Meiryo UI" panose="020B0604030504040204" pitchFamily="34" charset="-128"/>
                <a:ea typeface="Meiryo UI" panose="020B0604030504040204" pitchFamily="34" charset="-128"/>
              </a:rPr>
              <a:t>が把握できる可能性</a:t>
            </a:r>
            <a:endParaRPr lang="en-US" altLang="ja-JP" sz="2000" dirty="0">
              <a:solidFill>
                <a:schemeClr val="tx1"/>
              </a:solidFill>
              <a:latin typeface="Meiryo UI" panose="020B0604030504040204" pitchFamily="34" charset="-128"/>
              <a:ea typeface="Meiryo UI" panose="020B0604030504040204" pitchFamily="34" charset="-128"/>
            </a:endParaRPr>
          </a:p>
        </p:txBody>
      </p:sp>
      <p:sp>
        <p:nvSpPr>
          <p:cNvPr id="3" name="スライド番号プレースホルダー 2">
            <a:extLst>
              <a:ext uri="{FF2B5EF4-FFF2-40B4-BE49-F238E27FC236}">
                <a16:creationId xmlns:a16="http://schemas.microsoft.com/office/drawing/2014/main" id="{48224015-F069-2A40-8C9F-C7F7C0CDCC85}"/>
              </a:ext>
            </a:extLst>
          </p:cNvPr>
          <p:cNvSpPr>
            <a:spLocks noGrp="1"/>
          </p:cNvSpPr>
          <p:nvPr>
            <p:ph type="sldNum" sz="quarter" idx="12"/>
          </p:nvPr>
        </p:nvSpPr>
        <p:spPr/>
        <p:txBody>
          <a:bodyPr/>
          <a:lstStyle/>
          <a:p>
            <a:fld id="{4009802C-F34A-4A41-BCFA-483915B5FDF0}" type="slidenum">
              <a:rPr kumimoji="1" lang="ja-JP" altLang="en-US" smtClean="0"/>
              <a:t>8</a:t>
            </a:fld>
            <a:endParaRPr kumimoji="1" lang="ja-JP" altLang="en-US"/>
          </a:p>
        </p:txBody>
      </p:sp>
    </p:spTree>
    <p:extLst>
      <p:ext uri="{BB962C8B-B14F-4D97-AF65-F5344CB8AC3E}">
        <p14:creationId xmlns:p14="http://schemas.microsoft.com/office/powerpoint/2010/main" val="268059856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Flow_SignoffStatus xmlns="fd698535-eadc-4b4a-97bf-f0044ff5ab38" xsi:nil="true"/>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681B3ACC81458241B18A758FF22B9A71" ma:contentTypeVersion="15" ma:contentTypeDescription="新しいドキュメントを作成します。" ma:contentTypeScope="" ma:versionID="582b2e34714de4747ec06538528e12b4">
  <xsd:schema xmlns:xsd="http://www.w3.org/2001/XMLSchema" xmlns:xs="http://www.w3.org/2001/XMLSchema" xmlns:p="http://schemas.microsoft.com/office/2006/metadata/properties" xmlns:ns2="fd698535-eadc-4b4a-97bf-f0044ff5ab38" xmlns:ns3="fdd0c888-93ae-4ad5-ad73-a033ce1f5aa2" targetNamespace="http://schemas.microsoft.com/office/2006/metadata/properties" ma:root="true" ma:fieldsID="d2efaf729096e6bbd2e02437769a1889" ns2:_="" ns3:_="">
    <xsd:import namespace="fd698535-eadc-4b4a-97bf-f0044ff5ab38"/>
    <xsd:import namespace="fdd0c888-93ae-4ad5-ad73-a033ce1f5aa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LengthInSeconds" minOccurs="0"/>
                <xsd:element ref="ns2:MediaServiceAutoKeyPoints" minOccurs="0"/>
                <xsd:element ref="ns2:MediaServiceKeyPoints" minOccurs="0"/>
                <xsd:element ref="ns2:MediaServiceObjectDetectorVersions" minOccurs="0"/>
                <xsd:element ref="ns2:MediaServiceSearchProperties"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698535-eadc-4b4a-97bf-f0044ff5ab3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_Flow_SignoffStatus" ma:index="22" nillable="true" ma:displayName="承認の状態" ma:internalName="_x627f__x8a8d__x306e__x72b6__x614b_">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dd0c888-93ae-4ad5-ad73-a033ce1f5aa2"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CFADCDD-2B5C-4536-AC5D-35D907E64084}">
  <ds:schemaRefs>
    <ds:schemaRef ds:uri="http://schemas.microsoft.com/sharepoint/v3/contenttype/forms"/>
  </ds:schemaRefs>
</ds:datastoreItem>
</file>

<file path=customXml/itemProps2.xml><?xml version="1.0" encoding="utf-8"?>
<ds:datastoreItem xmlns:ds="http://schemas.openxmlformats.org/officeDocument/2006/customXml" ds:itemID="{D94361DC-F916-41DC-A6CE-28E10BD23A8B}">
  <ds:schemaRefs>
    <ds:schemaRef ds:uri="http://schemas.microsoft.com/office/2006/metadata/properties"/>
    <ds:schemaRef ds:uri="http://schemas.microsoft.com/office/infopath/2007/PartnerControls"/>
    <ds:schemaRef ds:uri="fd698535-eadc-4b4a-97bf-f0044ff5ab38"/>
  </ds:schemaRefs>
</ds:datastoreItem>
</file>

<file path=customXml/itemProps3.xml><?xml version="1.0" encoding="utf-8"?>
<ds:datastoreItem xmlns:ds="http://schemas.openxmlformats.org/officeDocument/2006/customXml" ds:itemID="{966E998F-3631-4291-BE61-5BDBAE4329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d698535-eadc-4b4a-97bf-f0044ff5ab38"/>
    <ds:schemaRef ds:uri="fdd0c888-93ae-4ad5-ad73-a033ce1f5a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3590</TotalTime>
  <Words>1430</Words>
  <Application>Microsoft Office PowerPoint</Application>
  <PresentationFormat>ワイド画面</PresentationFormat>
  <Paragraphs>279</Paragraphs>
  <Slides>8</Slides>
  <Notes>2</Notes>
  <HiddenSlides>0</HiddenSlides>
  <MMClips>0</MMClips>
  <ScaleCrop>false</ScaleCrop>
  <HeadingPairs>
    <vt:vector size="4" baseType="variant">
      <vt:variant>
        <vt:lpstr>テーマ</vt:lpstr>
      </vt:variant>
      <vt:variant>
        <vt:i4>1</vt:i4>
      </vt:variant>
      <vt:variant>
        <vt:lpstr>スライド タイトル</vt:lpstr>
      </vt:variant>
      <vt:variant>
        <vt:i4>8</vt:i4>
      </vt:variant>
    </vt:vector>
  </HeadingPairs>
  <TitlesOfParts>
    <vt:vector size="9" baseType="lpstr">
      <vt:lpstr>Office テーマ</vt:lpstr>
      <vt:lpstr>結果解釈 (胃、大腸、肝、肺、乳、子宮体がん)</vt:lpstr>
      <vt:lpstr>NDBデータの結果</vt:lpstr>
      <vt:lpstr>既存集計から推計値を計算</vt:lpstr>
      <vt:lpstr>院内がん登録から推計した各がん患者数と 全国がん登録結果との比較</vt:lpstr>
      <vt:lpstr>前年診断で周術期治療を1年以上受けると予想される患者数を院内がん登録などを基に推計(stage0-3)</vt:lpstr>
      <vt:lpstr>院内がん登録生存率集計結果からの生存する stage4がん患者数の推計</vt:lpstr>
      <vt:lpstr>推計値とNDB(定義3)結果</vt:lpstr>
      <vt:lpstr>結果の解釈</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JH_6NC-NDB研究の 結果解釈</dc:title>
  <dc:creator>太祐 石井</dc:creator>
  <cp:lastModifiedBy>考志 古野</cp:lastModifiedBy>
  <cp:revision>25</cp:revision>
  <dcterms:created xsi:type="dcterms:W3CDTF">2023-11-20T03:54:40Z</dcterms:created>
  <dcterms:modified xsi:type="dcterms:W3CDTF">2024-07-09T07:57:38Z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0x010100681B3ACC81458241B18A758FF22B9A71</vt:lpwstr>
  </property>
</Properties>
</file>